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302" r:id="rId6"/>
    <p:sldId id="279" r:id="rId7"/>
    <p:sldId id="280" r:id="rId8"/>
    <p:sldId id="282" r:id="rId9"/>
    <p:sldId id="281" r:id="rId10"/>
    <p:sldId id="283" r:id="rId11"/>
    <p:sldId id="284" r:id="rId12"/>
    <p:sldId id="285" r:id="rId13"/>
    <p:sldId id="294" r:id="rId14"/>
    <p:sldId id="288" r:id="rId15"/>
    <p:sldId id="295" r:id="rId16"/>
    <p:sldId id="289" r:id="rId17"/>
    <p:sldId id="291" r:id="rId18"/>
    <p:sldId id="303" r:id="rId19"/>
    <p:sldId id="304" r:id="rId20"/>
    <p:sldId id="306" r:id="rId21"/>
    <p:sldId id="301" r:id="rId22"/>
    <p:sldId id="307" r:id="rId23"/>
    <p:sldId id="308"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9" autoAdjust="0"/>
    <p:restoredTop sz="94619" autoAdjust="0"/>
  </p:normalViewPr>
  <p:slideViewPr>
    <p:cSldViewPr snapToGrid="0">
      <p:cViewPr>
        <p:scale>
          <a:sx n="94" d="100"/>
          <a:sy n="94" d="100"/>
        </p:scale>
        <p:origin x="4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www.portlandbeer.org/breweries/map"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2549912"/>
          </a:xfrm>
        </p:spPr>
        <p:txBody>
          <a:bodyPr>
            <a:normAutofit fontScale="90000"/>
          </a:bodyPr>
          <a:lstStyle/>
          <a:p>
            <a:r>
              <a:rPr lang="en-US" sz="3200" b="1" dirty="0">
                <a:effectLst/>
                <a:latin typeface="Arial" panose="020B0604020202020204" pitchFamily="34" charset="0"/>
                <a:ea typeface="Calibri" panose="020F0502020204030204" pitchFamily="34" charset="0"/>
                <a:cs typeface="Times New Roman" panose="02020603050405020304" pitchFamily="18" charset="0"/>
              </a:rPr>
              <a:t>MSDS 6306: Doing Data Science - Case Study 01</a:t>
            </a:r>
            <a:br>
              <a:rPr lang="en-US" sz="3200" b="1" dirty="0">
                <a:effectLst/>
                <a:latin typeface="Arial" panose="020B0604020202020204" pitchFamily="34" charset="0"/>
                <a:ea typeface="Calibri" panose="020F0502020204030204" pitchFamily="34" charset="0"/>
                <a:cs typeface="Times New Roman" panose="02020603050405020304" pitchFamily="18" charset="0"/>
              </a:rPr>
            </a:br>
            <a:br>
              <a:rPr lang="en-US" sz="3200" b="1" dirty="0">
                <a:effectLst/>
                <a:latin typeface="Arial" panose="020B0604020202020204" pitchFamily="34" charset="0"/>
                <a:ea typeface="Calibri" panose="020F0502020204030204" pitchFamily="34" charset="0"/>
                <a:cs typeface="Times New Roman" panose="02020603050405020304" pitchFamily="18" charset="0"/>
              </a:rPr>
            </a:br>
            <a:r>
              <a:rPr lang="en-US" sz="3600" b="1" dirty="0"/>
              <a:t>US Craft Beers and Breweries Analysis</a:t>
            </a:r>
            <a:br>
              <a:rPr lang="en-US" sz="3600" b="1" dirty="0"/>
            </a:br>
            <a:br>
              <a:rPr lang="en-US" sz="3600" b="1" dirty="0">
                <a:effectLst/>
                <a:latin typeface="Arial" panose="020B0604020202020204" pitchFamily="34" charset="0"/>
                <a:ea typeface="Calibri" panose="020F0502020204030204" pitchFamily="34" charset="0"/>
                <a:cs typeface="Times New Roman" panose="02020603050405020304" pitchFamily="18" charset="0"/>
              </a:rPr>
            </a:br>
            <a:br>
              <a:rPr lang="en-US" sz="1900" b="1" dirty="0">
                <a:effectLst/>
                <a:latin typeface="Arial" panose="020B0604020202020204" pitchFamily="34" charset="0"/>
                <a:ea typeface="Calibri" panose="020F0502020204030204" pitchFamily="34" charset="0"/>
                <a:cs typeface="Times New Roman" panose="02020603050405020304" pitchFamily="18" charset="0"/>
              </a:rPr>
            </a:br>
            <a:endParaRPr lang="en-US" sz="19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522719" y="3903138"/>
            <a:ext cx="3177967" cy="1049867"/>
          </a:xfrm>
        </p:spPr>
        <p:txBody>
          <a:bodyPr>
            <a:normAutofit fontScale="25000" lnSpcReduction="20000"/>
          </a:bodyPr>
          <a:lstStyle/>
          <a:p>
            <a:pPr>
              <a:lnSpc>
                <a:spcPct val="100000"/>
              </a:lnSpc>
            </a:pPr>
            <a:r>
              <a:rPr lang="en-US" sz="3600" b="1" dirty="0"/>
              <a:t>By</a:t>
            </a:r>
          </a:p>
          <a:p>
            <a:pPr>
              <a:lnSpc>
                <a:spcPct val="100000"/>
              </a:lnSpc>
            </a:pPr>
            <a:r>
              <a:rPr lang="en-US" sz="8000" b="1" dirty="0"/>
              <a:t>-Sowmya Mani</a:t>
            </a:r>
          </a:p>
          <a:p>
            <a:pPr>
              <a:lnSpc>
                <a:spcPct val="100000"/>
              </a:lnSpc>
            </a:pPr>
            <a:r>
              <a:rPr lang="en-US" sz="8000" b="1" dirty="0"/>
              <a:t>-Migot Ndede </a:t>
            </a:r>
          </a:p>
          <a:p>
            <a:pPr>
              <a:lnSpc>
                <a:spcPct val="100000"/>
              </a:lnSpc>
            </a:pPr>
            <a:endParaRPr lang="en-US" sz="14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957388"/>
            <a:ext cx="3740049" cy="4055223"/>
          </a:xfrm>
        </p:spPr>
        <p:txBody>
          <a:bodyPr anchor="t">
            <a:normAutofit/>
          </a:bodyPr>
          <a:lstStyle/>
          <a:p>
            <a:pPr>
              <a:buFont typeface="Wingdings" panose="05000000000000000000" pitchFamily="2" charset="2"/>
              <a:buChar char="§"/>
            </a:pPr>
            <a:r>
              <a:rPr lang="en-US" sz="1800" dirty="0"/>
              <a:t>Delaware is the state with medium  IBU of 71 and West Virginia with median IBU of 57.5</a:t>
            </a:r>
          </a:p>
          <a:p>
            <a:pPr>
              <a:buFont typeface="Wingdings" panose="05000000000000000000" pitchFamily="2" charset="2"/>
              <a:buChar char="§"/>
            </a:pPr>
            <a:r>
              <a:rPr lang="en-US" sz="1800" dirty="0"/>
              <a:t>New Hampshire is the state with the least median IBU of 15</a:t>
            </a:r>
          </a:p>
          <a:p>
            <a:pPr>
              <a:buFont typeface="Wingdings" panose="05000000000000000000" pitchFamily="2" charset="2"/>
              <a:buChar char="§"/>
            </a:pPr>
            <a:r>
              <a:rPr lang="en-US" sz="1800" dirty="0"/>
              <a:t>Summary of IBU</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IBU per State</a:t>
            </a:r>
          </a:p>
        </p:txBody>
      </p:sp>
      <p:pic>
        <p:nvPicPr>
          <p:cNvPr id="6" name="Picture 5">
            <a:extLst>
              <a:ext uri="{FF2B5EF4-FFF2-40B4-BE49-F238E27FC236}">
                <a16:creationId xmlns:a16="http://schemas.microsoft.com/office/drawing/2014/main" id="{F9249079-2B16-4AFF-8789-A3F65B57D341}"/>
              </a:ext>
            </a:extLst>
          </p:cNvPr>
          <p:cNvPicPr>
            <a:picLocks noChangeAspect="1"/>
          </p:cNvPicPr>
          <p:nvPr/>
        </p:nvPicPr>
        <p:blipFill>
          <a:blip r:embed="rId3"/>
          <a:stretch>
            <a:fillRect/>
          </a:stretch>
        </p:blipFill>
        <p:spPr>
          <a:xfrm>
            <a:off x="4809432" y="510018"/>
            <a:ext cx="7320656" cy="2918982"/>
          </a:xfrm>
          <a:prstGeom prst="rect">
            <a:avLst/>
          </a:prstGeom>
        </p:spPr>
      </p:pic>
      <p:pic>
        <p:nvPicPr>
          <p:cNvPr id="8" name="Picture 7">
            <a:extLst>
              <a:ext uri="{FF2B5EF4-FFF2-40B4-BE49-F238E27FC236}">
                <a16:creationId xmlns:a16="http://schemas.microsoft.com/office/drawing/2014/main" id="{F34B2F31-625D-4845-AA86-C074AD14FE0E}"/>
              </a:ext>
            </a:extLst>
          </p:cNvPr>
          <p:cNvPicPr>
            <a:picLocks noChangeAspect="1"/>
          </p:cNvPicPr>
          <p:nvPr/>
        </p:nvPicPr>
        <p:blipFill>
          <a:blip r:embed="rId4"/>
          <a:stretch>
            <a:fillRect/>
          </a:stretch>
        </p:blipFill>
        <p:spPr>
          <a:xfrm>
            <a:off x="4949967" y="3349116"/>
            <a:ext cx="4386913" cy="3212238"/>
          </a:xfrm>
          <a:prstGeom prst="rect">
            <a:avLst/>
          </a:prstGeom>
        </p:spPr>
      </p:pic>
      <p:pic>
        <p:nvPicPr>
          <p:cNvPr id="13" name="Picture 12">
            <a:extLst>
              <a:ext uri="{FF2B5EF4-FFF2-40B4-BE49-F238E27FC236}">
                <a16:creationId xmlns:a16="http://schemas.microsoft.com/office/drawing/2014/main" id="{46814E19-5C17-49D0-838B-3BF0138C8EBB}"/>
              </a:ext>
            </a:extLst>
          </p:cNvPr>
          <p:cNvPicPr>
            <a:picLocks noChangeAspect="1"/>
          </p:cNvPicPr>
          <p:nvPr/>
        </p:nvPicPr>
        <p:blipFill>
          <a:blip r:embed="rId5"/>
          <a:stretch>
            <a:fillRect/>
          </a:stretch>
        </p:blipFill>
        <p:spPr>
          <a:xfrm>
            <a:off x="9336881" y="4035834"/>
            <a:ext cx="2761420" cy="2312148"/>
          </a:xfrm>
          <a:prstGeom prst="rect">
            <a:avLst/>
          </a:prstGeom>
        </p:spPr>
      </p:pic>
      <p:pic>
        <p:nvPicPr>
          <p:cNvPr id="15" name="Picture 14">
            <a:extLst>
              <a:ext uri="{FF2B5EF4-FFF2-40B4-BE49-F238E27FC236}">
                <a16:creationId xmlns:a16="http://schemas.microsoft.com/office/drawing/2014/main" id="{98AE65D3-2C44-4D9D-910F-F2F0C5B5EE64}"/>
              </a:ext>
            </a:extLst>
          </p:cNvPr>
          <p:cNvPicPr>
            <a:picLocks noChangeAspect="1"/>
          </p:cNvPicPr>
          <p:nvPr/>
        </p:nvPicPr>
        <p:blipFill>
          <a:blip r:embed="rId6"/>
          <a:stretch>
            <a:fillRect/>
          </a:stretch>
        </p:blipFill>
        <p:spPr>
          <a:xfrm>
            <a:off x="1110827" y="4220360"/>
            <a:ext cx="3290747" cy="599408"/>
          </a:xfrm>
          <a:prstGeom prst="rect">
            <a:avLst/>
          </a:prstGeom>
        </p:spPr>
      </p:pic>
    </p:spTree>
    <p:extLst>
      <p:ext uri="{BB962C8B-B14F-4D97-AF65-F5344CB8AC3E}">
        <p14:creationId xmlns:p14="http://schemas.microsoft.com/office/powerpoint/2010/main" val="62285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IBU &amp; ABV per State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95710" y="1652435"/>
            <a:ext cx="3740049" cy="3749309"/>
          </a:xfrm>
        </p:spPr>
        <p:txBody>
          <a:bodyPr anchor="t">
            <a:normAutofit/>
          </a:bodyPr>
          <a:lstStyle/>
          <a:p>
            <a:pPr>
              <a:buFont typeface="Wingdings" panose="05000000000000000000" pitchFamily="2" charset="2"/>
              <a:buChar char="§"/>
            </a:pPr>
            <a:r>
              <a:rPr lang="en-US" sz="1800" dirty="0"/>
              <a:t>Delaware is the state with maximum ABV of 6.75</a:t>
            </a:r>
          </a:p>
          <a:p>
            <a:pPr>
              <a:buFont typeface="Wingdings" panose="05000000000000000000" pitchFamily="2" charset="2"/>
              <a:buChar char="§"/>
            </a:pPr>
            <a:r>
              <a:rPr lang="en-US" sz="1800" dirty="0"/>
              <a:t>Kentucky is the next largest state with maximum ABV of 6.5</a:t>
            </a:r>
          </a:p>
          <a:p>
            <a:pPr>
              <a:buFont typeface="Wingdings" panose="05000000000000000000" pitchFamily="2" charset="2"/>
              <a:buChar char="§"/>
            </a:pPr>
            <a:r>
              <a:rPr lang="en-US" sz="1800" dirty="0"/>
              <a:t>Utah and New Jersey are the least states with ABV of 4 and 4.6 respectively</a:t>
            </a:r>
          </a:p>
          <a:p>
            <a:pPr>
              <a:buFont typeface="Wingdings" panose="05000000000000000000" pitchFamily="2" charset="2"/>
              <a:buChar char="§"/>
            </a:pPr>
            <a:r>
              <a:rPr lang="en-US" sz="1800" dirty="0"/>
              <a:t>Summary of ABV:</a:t>
            </a:r>
          </a:p>
          <a:p>
            <a:pPr marL="36900" indent="0">
              <a:buNone/>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Median ABV Per State</a:t>
            </a:r>
          </a:p>
        </p:txBody>
      </p:sp>
      <p:pic>
        <p:nvPicPr>
          <p:cNvPr id="9" name="Picture 8">
            <a:extLst>
              <a:ext uri="{FF2B5EF4-FFF2-40B4-BE49-F238E27FC236}">
                <a16:creationId xmlns:a16="http://schemas.microsoft.com/office/drawing/2014/main" id="{D955253D-FCE0-48B2-9AEC-0663963E2D6F}"/>
              </a:ext>
            </a:extLst>
          </p:cNvPr>
          <p:cNvPicPr>
            <a:picLocks noChangeAspect="1"/>
          </p:cNvPicPr>
          <p:nvPr/>
        </p:nvPicPr>
        <p:blipFill>
          <a:blip r:embed="rId3"/>
          <a:stretch>
            <a:fillRect/>
          </a:stretch>
        </p:blipFill>
        <p:spPr>
          <a:xfrm>
            <a:off x="4743885" y="510018"/>
            <a:ext cx="7406884" cy="3224185"/>
          </a:xfrm>
          <a:prstGeom prst="rect">
            <a:avLst/>
          </a:prstGeom>
        </p:spPr>
      </p:pic>
      <p:pic>
        <p:nvPicPr>
          <p:cNvPr id="17" name="Picture 16">
            <a:extLst>
              <a:ext uri="{FF2B5EF4-FFF2-40B4-BE49-F238E27FC236}">
                <a16:creationId xmlns:a16="http://schemas.microsoft.com/office/drawing/2014/main" id="{96AD15DB-E9BE-4EB0-9EB4-932A8E569BBF}"/>
              </a:ext>
            </a:extLst>
          </p:cNvPr>
          <p:cNvPicPr>
            <a:picLocks noChangeAspect="1"/>
          </p:cNvPicPr>
          <p:nvPr/>
        </p:nvPicPr>
        <p:blipFill>
          <a:blip r:embed="rId4"/>
          <a:stretch>
            <a:fillRect/>
          </a:stretch>
        </p:blipFill>
        <p:spPr>
          <a:xfrm>
            <a:off x="4949968" y="3780665"/>
            <a:ext cx="4743817" cy="2936649"/>
          </a:xfrm>
          <a:prstGeom prst="rect">
            <a:avLst/>
          </a:prstGeom>
        </p:spPr>
      </p:pic>
      <p:pic>
        <p:nvPicPr>
          <p:cNvPr id="19" name="Picture 18">
            <a:extLst>
              <a:ext uri="{FF2B5EF4-FFF2-40B4-BE49-F238E27FC236}">
                <a16:creationId xmlns:a16="http://schemas.microsoft.com/office/drawing/2014/main" id="{4BF1D72D-F0AF-4E96-AFA2-09308F832853}"/>
              </a:ext>
            </a:extLst>
          </p:cNvPr>
          <p:cNvPicPr>
            <a:picLocks noChangeAspect="1"/>
          </p:cNvPicPr>
          <p:nvPr/>
        </p:nvPicPr>
        <p:blipFill>
          <a:blip r:embed="rId5"/>
          <a:stretch>
            <a:fillRect/>
          </a:stretch>
        </p:blipFill>
        <p:spPr>
          <a:xfrm>
            <a:off x="9824895" y="4103535"/>
            <a:ext cx="2235995" cy="2067631"/>
          </a:xfrm>
          <a:prstGeom prst="rect">
            <a:avLst/>
          </a:prstGeom>
        </p:spPr>
      </p:pic>
      <p:pic>
        <p:nvPicPr>
          <p:cNvPr id="21" name="Picture 20">
            <a:extLst>
              <a:ext uri="{FF2B5EF4-FFF2-40B4-BE49-F238E27FC236}">
                <a16:creationId xmlns:a16="http://schemas.microsoft.com/office/drawing/2014/main" id="{70A16B2C-65BF-4BB9-A855-3626D288A732}"/>
              </a:ext>
            </a:extLst>
          </p:cNvPr>
          <p:cNvPicPr>
            <a:picLocks noChangeAspect="1"/>
          </p:cNvPicPr>
          <p:nvPr/>
        </p:nvPicPr>
        <p:blipFill>
          <a:blip r:embed="rId6"/>
          <a:stretch>
            <a:fillRect/>
          </a:stretch>
        </p:blipFill>
        <p:spPr>
          <a:xfrm>
            <a:off x="895710" y="4687014"/>
            <a:ext cx="3614504" cy="606505"/>
          </a:xfrm>
          <a:prstGeom prst="rect">
            <a:avLst/>
          </a:prstGeom>
        </p:spPr>
      </p:pic>
    </p:spTree>
    <p:extLst>
      <p:ext uri="{BB962C8B-B14F-4D97-AF65-F5344CB8AC3E}">
        <p14:creationId xmlns:p14="http://schemas.microsoft.com/office/powerpoint/2010/main" val="335957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ABV Summary Stats</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Arial" panose="020B0604020202020204" pitchFamily="34" charset="0"/>
              <a:buChar char="•"/>
            </a:pPr>
            <a:r>
              <a:rPr lang="en-US" sz="1800" dirty="0"/>
              <a:t>The histogram shows that ABV data is normally distributed.</a:t>
            </a:r>
          </a:p>
          <a:p>
            <a:pPr>
              <a:buFont typeface="Arial" panose="020B0604020202020204" pitchFamily="34" charset="0"/>
              <a:buChar char="•"/>
            </a:pPr>
            <a:r>
              <a:rPr lang="en-US" sz="1800" dirty="0"/>
              <a:t>The QQ plot shows that the data has constant variance</a:t>
            </a:r>
          </a:p>
          <a:p>
            <a:pPr>
              <a:buFont typeface="Arial" panose="020B0604020202020204" pitchFamily="34" charset="0"/>
              <a:buChar char="•"/>
            </a:pPr>
            <a:r>
              <a:rPr lang="en-US" sz="1800" dirty="0"/>
              <a:t>The mean ABV is 7.972 and the median ABV is 5.600</a:t>
            </a:r>
          </a:p>
          <a:p>
            <a:pPr>
              <a:buFont typeface="Arial" panose="020B0604020202020204" pitchFamily="34" charset="0"/>
              <a:buChar char="•"/>
            </a:pPr>
            <a:r>
              <a:rPr lang="en-US" sz="1800" dirty="0"/>
              <a:t>The min ABV is .1 and Max ABV is 12.8 </a:t>
            </a:r>
          </a:p>
          <a:p>
            <a:pPr>
              <a:buFont typeface="Arial" panose="020B0604020202020204" pitchFamily="34" charset="0"/>
              <a:buChar char="•"/>
            </a:pPr>
            <a:endParaRPr lang="en-US" sz="1800" dirty="0"/>
          </a:p>
        </p:txBody>
      </p:sp>
      <p:sp>
        <p:nvSpPr>
          <p:cNvPr id="12" name="TextBox 11">
            <a:extLst>
              <a:ext uri="{FF2B5EF4-FFF2-40B4-BE49-F238E27FC236}">
                <a16:creationId xmlns:a16="http://schemas.microsoft.com/office/drawing/2014/main" id="{5E40149D-D4E6-490A-BC49-BFC33718920A}"/>
              </a:ext>
            </a:extLst>
          </p:cNvPr>
          <p:cNvSpPr txBox="1"/>
          <p:nvPr/>
        </p:nvSpPr>
        <p:spPr>
          <a:xfrm>
            <a:off x="5023630" y="140686"/>
            <a:ext cx="2882835" cy="369332"/>
          </a:xfrm>
          <a:prstGeom prst="rect">
            <a:avLst/>
          </a:prstGeom>
          <a:noFill/>
        </p:spPr>
        <p:txBody>
          <a:bodyPr wrap="square" rtlCol="0">
            <a:spAutoFit/>
          </a:bodyPr>
          <a:lstStyle/>
          <a:p>
            <a:r>
              <a:rPr lang="en-US" dirty="0">
                <a:solidFill>
                  <a:schemeClr val="bg1"/>
                </a:solidFill>
              </a:rPr>
              <a:t>Summary Stats of ABV</a:t>
            </a:r>
          </a:p>
        </p:txBody>
      </p:sp>
      <p:pic>
        <p:nvPicPr>
          <p:cNvPr id="7" name="Picture 6">
            <a:extLst>
              <a:ext uri="{FF2B5EF4-FFF2-40B4-BE49-F238E27FC236}">
                <a16:creationId xmlns:a16="http://schemas.microsoft.com/office/drawing/2014/main" id="{0BF872C3-D6A0-43FF-B94E-277A0612531C}"/>
              </a:ext>
            </a:extLst>
          </p:cNvPr>
          <p:cNvPicPr>
            <a:picLocks noChangeAspect="1"/>
          </p:cNvPicPr>
          <p:nvPr/>
        </p:nvPicPr>
        <p:blipFill>
          <a:blip r:embed="rId3"/>
          <a:stretch>
            <a:fillRect/>
          </a:stretch>
        </p:blipFill>
        <p:spPr>
          <a:xfrm>
            <a:off x="4949968" y="1464181"/>
            <a:ext cx="4358136" cy="2630742"/>
          </a:xfrm>
          <a:prstGeom prst="rect">
            <a:avLst/>
          </a:prstGeom>
        </p:spPr>
      </p:pic>
      <p:pic>
        <p:nvPicPr>
          <p:cNvPr id="10" name="Picture 9">
            <a:extLst>
              <a:ext uri="{FF2B5EF4-FFF2-40B4-BE49-F238E27FC236}">
                <a16:creationId xmlns:a16="http://schemas.microsoft.com/office/drawing/2014/main" id="{04C7CD14-C7D6-436F-97E0-67A2D95DE872}"/>
              </a:ext>
            </a:extLst>
          </p:cNvPr>
          <p:cNvPicPr>
            <a:picLocks noChangeAspect="1"/>
          </p:cNvPicPr>
          <p:nvPr/>
        </p:nvPicPr>
        <p:blipFill>
          <a:blip r:embed="rId4"/>
          <a:stretch>
            <a:fillRect/>
          </a:stretch>
        </p:blipFill>
        <p:spPr>
          <a:xfrm>
            <a:off x="4966759" y="528350"/>
            <a:ext cx="6581775" cy="847725"/>
          </a:xfrm>
          <a:prstGeom prst="rect">
            <a:avLst/>
          </a:prstGeom>
        </p:spPr>
      </p:pic>
      <p:pic>
        <p:nvPicPr>
          <p:cNvPr id="15" name="Picture 14">
            <a:extLst>
              <a:ext uri="{FF2B5EF4-FFF2-40B4-BE49-F238E27FC236}">
                <a16:creationId xmlns:a16="http://schemas.microsoft.com/office/drawing/2014/main" id="{2DACD7CC-4F96-4129-9BA9-68B368FF3CA9}"/>
              </a:ext>
            </a:extLst>
          </p:cNvPr>
          <p:cNvPicPr>
            <a:picLocks noChangeAspect="1"/>
          </p:cNvPicPr>
          <p:nvPr/>
        </p:nvPicPr>
        <p:blipFill>
          <a:blip r:embed="rId5"/>
          <a:stretch>
            <a:fillRect/>
          </a:stretch>
        </p:blipFill>
        <p:spPr>
          <a:xfrm>
            <a:off x="7286626" y="4183029"/>
            <a:ext cx="4650582" cy="2534285"/>
          </a:xfrm>
          <a:prstGeom prst="rect">
            <a:avLst/>
          </a:prstGeom>
        </p:spPr>
      </p:pic>
    </p:spTree>
    <p:extLst>
      <p:ext uri="{BB962C8B-B14F-4D97-AF65-F5344CB8AC3E}">
        <p14:creationId xmlns:p14="http://schemas.microsoft.com/office/powerpoint/2010/main" val="331958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35545" y="706161"/>
            <a:ext cx="3488957" cy="808314"/>
          </a:xfrm>
        </p:spPr>
        <p:txBody>
          <a:bodyPr anchor="ctr">
            <a:normAutofit/>
          </a:bodyPr>
          <a:lstStyle/>
          <a:p>
            <a:pPr algn="l"/>
            <a:r>
              <a:rPr lang="en-US" sz="2800" dirty="0"/>
              <a:t>IBU Vs ABV</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1514475"/>
            <a:ext cx="3740049" cy="4636293"/>
          </a:xfrm>
        </p:spPr>
        <p:txBody>
          <a:bodyPr anchor="t">
            <a:normAutofit fontScale="85000" lnSpcReduction="10000"/>
          </a:bodyPr>
          <a:lstStyle/>
          <a:p>
            <a:pPr>
              <a:buFont typeface="Wingdings" panose="05000000000000000000" pitchFamily="2" charset="2"/>
              <a:buChar char="§"/>
            </a:pPr>
            <a:r>
              <a:rPr lang="en-US" sz="1800" dirty="0"/>
              <a:t>There is a positive linear relationship with ABV and IBU</a:t>
            </a:r>
          </a:p>
          <a:p>
            <a:pPr>
              <a:buFont typeface="Wingdings" panose="05000000000000000000" pitchFamily="2" charset="2"/>
              <a:buChar char="§"/>
            </a:pPr>
            <a:r>
              <a:rPr lang="en-US" sz="1800" dirty="0"/>
              <a:t>For every 1 unit increase in ABV there is an increase in the IBU</a:t>
            </a:r>
          </a:p>
          <a:p>
            <a:pPr>
              <a:buFont typeface="Wingdings" panose="05000000000000000000" pitchFamily="2" charset="2"/>
              <a:buChar char="§"/>
            </a:pPr>
            <a:r>
              <a:rPr lang="en-US" sz="1800" dirty="0"/>
              <a:t>The IBU and ABV is highly negatively correlated which is helpful in predicting the future observations or any missing observations.</a:t>
            </a:r>
          </a:p>
          <a:p>
            <a:pPr>
              <a:buFont typeface="Wingdings" panose="05000000000000000000" pitchFamily="2" charset="2"/>
              <a:buChar char="§"/>
            </a:pPr>
            <a:r>
              <a:rPr lang="en-US" sz="1800" dirty="0"/>
              <a:t>We can see the data is slightly skewed but using the Central limit theorem with the provided dataset there is not enough evidence to suggest IBU and ABV is not normally distributed.</a:t>
            </a:r>
          </a:p>
          <a:p>
            <a:pPr>
              <a:buFont typeface="Wingdings" panose="05000000000000000000" pitchFamily="2" charset="2"/>
              <a:buChar char="§"/>
            </a:pPr>
            <a:r>
              <a:rPr lang="en-US" sz="1800" dirty="0"/>
              <a:t>The scatter plot shows even spread which does not provide enough evidence to suggest that the data is does not have a constant variance.</a:t>
            </a:r>
          </a:p>
          <a:p>
            <a:pPr>
              <a:buFont typeface="Wingdings" panose="05000000000000000000" pitchFamily="2" charset="2"/>
              <a:buChar char="§"/>
            </a:pPr>
            <a:endParaRPr lang="en-US" sz="1800" dirty="0"/>
          </a:p>
          <a:p>
            <a:pPr marL="36900" indent="0">
              <a:buNone/>
            </a:pPr>
            <a:endParaRPr lang="en-US" sz="1800" dirty="0"/>
          </a:p>
          <a:p>
            <a:pPr marL="36900" indent="0">
              <a:buNone/>
            </a:pPr>
            <a:endParaRPr lang="en-US" sz="1800" dirty="0"/>
          </a:p>
        </p:txBody>
      </p:sp>
      <p:pic>
        <p:nvPicPr>
          <p:cNvPr id="5" name="Picture 4">
            <a:extLst>
              <a:ext uri="{FF2B5EF4-FFF2-40B4-BE49-F238E27FC236}">
                <a16:creationId xmlns:a16="http://schemas.microsoft.com/office/drawing/2014/main" id="{FD2E7875-64AC-437A-BE4D-7A9AC86FA0A3}"/>
              </a:ext>
            </a:extLst>
          </p:cNvPr>
          <p:cNvPicPr>
            <a:picLocks noChangeAspect="1"/>
          </p:cNvPicPr>
          <p:nvPr/>
        </p:nvPicPr>
        <p:blipFill>
          <a:blip r:embed="rId3"/>
          <a:stretch>
            <a:fillRect/>
          </a:stretch>
        </p:blipFill>
        <p:spPr>
          <a:xfrm>
            <a:off x="4795682" y="150020"/>
            <a:ext cx="7284400" cy="4029517"/>
          </a:xfrm>
          <a:prstGeom prst="rect">
            <a:avLst/>
          </a:prstGeom>
        </p:spPr>
      </p:pic>
      <p:pic>
        <p:nvPicPr>
          <p:cNvPr id="13" name="Picture 12">
            <a:extLst>
              <a:ext uri="{FF2B5EF4-FFF2-40B4-BE49-F238E27FC236}">
                <a16:creationId xmlns:a16="http://schemas.microsoft.com/office/drawing/2014/main" id="{5C8CF10D-6D7A-4B55-A2F6-72AA3CA515DA}"/>
              </a:ext>
            </a:extLst>
          </p:cNvPr>
          <p:cNvPicPr>
            <a:picLocks noChangeAspect="1"/>
          </p:cNvPicPr>
          <p:nvPr/>
        </p:nvPicPr>
        <p:blipFill>
          <a:blip r:embed="rId4"/>
          <a:stretch>
            <a:fillRect/>
          </a:stretch>
        </p:blipFill>
        <p:spPr>
          <a:xfrm>
            <a:off x="9637973" y="5860169"/>
            <a:ext cx="2507457" cy="747710"/>
          </a:xfrm>
          <a:prstGeom prst="rect">
            <a:avLst/>
          </a:prstGeom>
        </p:spPr>
      </p:pic>
      <p:pic>
        <p:nvPicPr>
          <p:cNvPr id="15" name="Picture 14">
            <a:extLst>
              <a:ext uri="{FF2B5EF4-FFF2-40B4-BE49-F238E27FC236}">
                <a16:creationId xmlns:a16="http://schemas.microsoft.com/office/drawing/2014/main" id="{31B7E7C6-C68C-4C82-AE7D-E985C44B3816}"/>
              </a:ext>
            </a:extLst>
          </p:cNvPr>
          <p:cNvPicPr>
            <a:picLocks noChangeAspect="1"/>
          </p:cNvPicPr>
          <p:nvPr/>
        </p:nvPicPr>
        <p:blipFill>
          <a:blip r:embed="rId5"/>
          <a:stretch>
            <a:fillRect/>
          </a:stretch>
        </p:blipFill>
        <p:spPr>
          <a:xfrm>
            <a:off x="9637973" y="4179538"/>
            <a:ext cx="2388591" cy="1833074"/>
          </a:xfrm>
          <a:prstGeom prst="rect">
            <a:avLst/>
          </a:prstGeom>
        </p:spPr>
      </p:pic>
      <p:pic>
        <p:nvPicPr>
          <p:cNvPr id="19" name="Picture 18">
            <a:extLst>
              <a:ext uri="{FF2B5EF4-FFF2-40B4-BE49-F238E27FC236}">
                <a16:creationId xmlns:a16="http://schemas.microsoft.com/office/drawing/2014/main" id="{D5DCF086-BF5F-45D8-B50D-A0354A718E91}"/>
              </a:ext>
            </a:extLst>
          </p:cNvPr>
          <p:cNvPicPr>
            <a:picLocks noChangeAspect="1"/>
          </p:cNvPicPr>
          <p:nvPr/>
        </p:nvPicPr>
        <p:blipFill>
          <a:blip r:embed="rId6"/>
          <a:stretch>
            <a:fillRect/>
          </a:stretch>
        </p:blipFill>
        <p:spPr>
          <a:xfrm>
            <a:off x="5108711" y="4179537"/>
            <a:ext cx="4430855" cy="2660600"/>
          </a:xfrm>
          <a:prstGeom prst="rect">
            <a:avLst/>
          </a:prstGeom>
        </p:spPr>
      </p:pic>
    </p:spTree>
    <p:extLst>
      <p:ext uri="{BB962C8B-B14F-4D97-AF65-F5344CB8AC3E}">
        <p14:creationId xmlns:p14="http://schemas.microsoft.com/office/powerpoint/2010/main" val="13154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KNN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219417" y="1079145"/>
            <a:ext cx="6497051" cy="4507882"/>
          </a:xfrm>
          <a:prstGeom prst="rect">
            <a:avLst/>
          </a:prstGeom>
        </p:spPr>
      </p:pic>
    </p:spTree>
    <p:extLst>
      <p:ext uri="{BB962C8B-B14F-4D97-AF65-F5344CB8AC3E}">
        <p14:creationId xmlns:p14="http://schemas.microsoft.com/office/powerpoint/2010/main" val="89152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K Nearest Neighbors (k-NN)</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a:bodyPr>
          <a:lstStyle/>
          <a:p>
            <a:pPr>
              <a:buFont typeface="Wingdings" panose="05000000000000000000" pitchFamily="2" charset="2"/>
              <a:buChar char="§"/>
            </a:pPr>
            <a:r>
              <a:rPr lang="en-US" sz="1800" dirty="0"/>
              <a:t>The K-NN classification is used to predict a beer type based on the IBU and ABV </a:t>
            </a:r>
          </a:p>
          <a:p>
            <a:pPr>
              <a:buFont typeface="Wingdings" panose="05000000000000000000" pitchFamily="2" charset="2"/>
              <a:buChar char="§"/>
            </a:pPr>
            <a:r>
              <a:rPr lang="en-US" sz="1800" dirty="0"/>
              <a:t>Our strategy is to find the closest applicants and let the majority rule on whether the beer type will be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best value of k = 22 and accuracy is .8906</a:t>
            </a:r>
          </a:p>
          <a:p>
            <a:pPr>
              <a:buFont typeface="Wingdings" panose="05000000000000000000" pitchFamily="2" charset="2"/>
              <a:buChar char="§"/>
            </a:pPr>
            <a:r>
              <a:rPr lang="en-US" sz="1800" dirty="0"/>
              <a:t>The average accuracy is 0.8833 and k=15.5</a:t>
            </a:r>
          </a:p>
        </p:txBody>
      </p:sp>
      <p:pic>
        <p:nvPicPr>
          <p:cNvPr id="11" name="Picture 10">
            <a:extLst>
              <a:ext uri="{FF2B5EF4-FFF2-40B4-BE49-F238E27FC236}">
                <a16:creationId xmlns:a16="http://schemas.microsoft.com/office/drawing/2014/main" id="{7F1B4355-C14F-43BB-ABFC-805238020AE3}"/>
              </a:ext>
            </a:extLst>
          </p:cNvPr>
          <p:cNvPicPr>
            <a:picLocks noChangeAspect="1"/>
          </p:cNvPicPr>
          <p:nvPr/>
        </p:nvPicPr>
        <p:blipFill>
          <a:blip r:embed="rId3"/>
          <a:stretch>
            <a:fillRect/>
          </a:stretch>
        </p:blipFill>
        <p:spPr>
          <a:xfrm>
            <a:off x="4814794" y="3080085"/>
            <a:ext cx="3841068" cy="2483770"/>
          </a:xfrm>
          <a:prstGeom prst="rect">
            <a:avLst/>
          </a:prstGeom>
        </p:spPr>
      </p:pic>
      <p:pic>
        <p:nvPicPr>
          <p:cNvPr id="13" name="Picture 12">
            <a:extLst>
              <a:ext uri="{FF2B5EF4-FFF2-40B4-BE49-F238E27FC236}">
                <a16:creationId xmlns:a16="http://schemas.microsoft.com/office/drawing/2014/main" id="{B6C83140-5E97-402A-B296-862B4B49F378}"/>
              </a:ext>
            </a:extLst>
          </p:cNvPr>
          <p:cNvPicPr>
            <a:picLocks noChangeAspect="1"/>
          </p:cNvPicPr>
          <p:nvPr/>
        </p:nvPicPr>
        <p:blipFill>
          <a:blip r:embed="rId4"/>
          <a:stretch>
            <a:fillRect/>
          </a:stretch>
        </p:blipFill>
        <p:spPr>
          <a:xfrm>
            <a:off x="5480954" y="5352127"/>
            <a:ext cx="1935955" cy="455806"/>
          </a:xfrm>
          <a:prstGeom prst="rect">
            <a:avLst/>
          </a:prstGeom>
        </p:spPr>
      </p:pic>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5"/>
          <a:stretch>
            <a:fillRect/>
          </a:stretch>
        </p:blipFill>
        <p:spPr>
          <a:xfrm>
            <a:off x="5235693" y="140509"/>
            <a:ext cx="6830262" cy="2939576"/>
          </a:xfrm>
          <a:prstGeom prst="rect">
            <a:avLst/>
          </a:prstGeom>
        </p:spPr>
      </p:pic>
      <p:pic>
        <p:nvPicPr>
          <p:cNvPr id="17" name="Picture 16">
            <a:extLst>
              <a:ext uri="{FF2B5EF4-FFF2-40B4-BE49-F238E27FC236}">
                <a16:creationId xmlns:a16="http://schemas.microsoft.com/office/drawing/2014/main" id="{FC6C9F55-99BB-4D01-8E41-C9BC96367E36}"/>
              </a:ext>
            </a:extLst>
          </p:cNvPr>
          <p:cNvPicPr>
            <a:picLocks noChangeAspect="1"/>
          </p:cNvPicPr>
          <p:nvPr/>
        </p:nvPicPr>
        <p:blipFill>
          <a:blip r:embed="rId6"/>
          <a:stretch>
            <a:fillRect/>
          </a:stretch>
        </p:blipFill>
        <p:spPr>
          <a:xfrm>
            <a:off x="5713564" y="6082658"/>
            <a:ext cx="1353544" cy="538147"/>
          </a:xfrm>
          <a:prstGeom prst="rect">
            <a:avLst/>
          </a:prstGeom>
        </p:spPr>
      </p:pic>
      <p:pic>
        <p:nvPicPr>
          <p:cNvPr id="19" name="Picture 18">
            <a:extLst>
              <a:ext uri="{FF2B5EF4-FFF2-40B4-BE49-F238E27FC236}">
                <a16:creationId xmlns:a16="http://schemas.microsoft.com/office/drawing/2014/main" id="{4FD7325C-95EE-491D-AC78-59DE7322054A}"/>
              </a:ext>
            </a:extLst>
          </p:cNvPr>
          <p:cNvPicPr>
            <a:picLocks noChangeAspect="1"/>
          </p:cNvPicPr>
          <p:nvPr/>
        </p:nvPicPr>
        <p:blipFill>
          <a:blip r:embed="rId7"/>
          <a:stretch>
            <a:fillRect/>
          </a:stretch>
        </p:blipFill>
        <p:spPr>
          <a:xfrm>
            <a:off x="9021392" y="3148836"/>
            <a:ext cx="2805078" cy="3568655"/>
          </a:xfrm>
          <a:prstGeom prst="rect">
            <a:avLst/>
          </a:prstGeom>
        </p:spPr>
      </p:pic>
    </p:spTree>
    <p:extLst>
      <p:ext uri="{BB962C8B-B14F-4D97-AF65-F5344CB8AC3E}">
        <p14:creationId xmlns:p14="http://schemas.microsoft.com/office/powerpoint/2010/main" val="275368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Naïve Bayes (NB)</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1573333"/>
            <a:ext cx="3926525" cy="4606011"/>
          </a:xfrm>
        </p:spPr>
        <p:txBody>
          <a:bodyPr anchor="t">
            <a:normAutofit fontScale="92500" lnSpcReduction="10000"/>
          </a:bodyPr>
          <a:lstStyle/>
          <a:p>
            <a:pPr>
              <a:buFont typeface="Wingdings" panose="05000000000000000000" pitchFamily="2" charset="2"/>
              <a:buChar char="§"/>
            </a:pPr>
            <a:r>
              <a:rPr lang="en-US" sz="1800" dirty="0"/>
              <a:t>Extrapolated a new variable IPA_ALE which segregates all beers with style IPA to IPA and the rest of the Ale s to ALE</a:t>
            </a:r>
          </a:p>
          <a:p>
            <a:pPr>
              <a:buFont typeface="Wingdings" panose="05000000000000000000" pitchFamily="2" charset="2"/>
              <a:buChar char="§"/>
            </a:pPr>
            <a:r>
              <a:rPr lang="en-US" sz="1800" dirty="0"/>
              <a:t>Initial Analysis show that the IBU and ABV between IPA and ALE is linearly correlated</a:t>
            </a:r>
          </a:p>
          <a:p>
            <a:pPr>
              <a:buFont typeface="Wingdings" panose="05000000000000000000" pitchFamily="2" charset="2"/>
              <a:buChar char="§"/>
            </a:pPr>
            <a:r>
              <a:rPr lang="en-US" sz="1800" dirty="0"/>
              <a:t>There is an interaction between the IPA and ALE beers</a:t>
            </a:r>
          </a:p>
          <a:p>
            <a:pPr>
              <a:buFont typeface="Wingdings" panose="05000000000000000000" pitchFamily="2" charset="2"/>
              <a:buChar char="§"/>
            </a:pPr>
            <a:r>
              <a:rPr lang="en-US" sz="1800" dirty="0"/>
              <a:t>IPA seems to have a greater IBU and ABV compared to ALE</a:t>
            </a:r>
          </a:p>
          <a:p>
            <a:pPr>
              <a:buFont typeface="Wingdings" panose="05000000000000000000" pitchFamily="2" charset="2"/>
              <a:buChar char="§"/>
            </a:pPr>
            <a:r>
              <a:rPr lang="en-US" sz="1800" dirty="0"/>
              <a:t>The assumption of normal distribution and constant variance is satisfied</a:t>
            </a:r>
          </a:p>
          <a:p>
            <a:pPr>
              <a:buFont typeface="Wingdings" panose="05000000000000000000" pitchFamily="2" charset="2"/>
              <a:buChar char="§"/>
            </a:pPr>
            <a:r>
              <a:rPr lang="en-US" sz="1800" dirty="0"/>
              <a:t>The observations is considered to be independent </a:t>
            </a:r>
          </a:p>
          <a:p>
            <a:pPr>
              <a:buFont typeface="Wingdings" panose="05000000000000000000" pitchFamily="2" charset="2"/>
              <a:buChar char="§"/>
            </a:pPr>
            <a:endParaRPr lang="en-US" sz="1800" dirty="0"/>
          </a:p>
          <a:p>
            <a:pPr marL="36900" indent="0">
              <a:buNone/>
            </a:pPr>
            <a:endParaRPr lang="en-US" sz="1800" dirty="0"/>
          </a:p>
        </p:txBody>
      </p:sp>
      <p:pic>
        <p:nvPicPr>
          <p:cNvPr id="28" name="Picture 27">
            <a:extLst>
              <a:ext uri="{FF2B5EF4-FFF2-40B4-BE49-F238E27FC236}">
                <a16:creationId xmlns:a16="http://schemas.microsoft.com/office/drawing/2014/main" id="{EC39A6BE-DCE1-4776-B036-779DD09AC295}"/>
              </a:ext>
            </a:extLst>
          </p:cNvPr>
          <p:cNvPicPr>
            <a:picLocks noChangeAspect="1"/>
          </p:cNvPicPr>
          <p:nvPr/>
        </p:nvPicPr>
        <p:blipFill>
          <a:blip r:embed="rId3"/>
          <a:stretch>
            <a:fillRect/>
          </a:stretch>
        </p:blipFill>
        <p:spPr>
          <a:xfrm>
            <a:off x="5121675" y="1003887"/>
            <a:ext cx="6662397" cy="4805648"/>
          </a:xfrm>
          <a:prstGeom prst="rect">
            <a:avLst/>
          </a:prstGeom>
        </p:spPr>
      </p:pic>
    </p:spTree>
    <p:extLst>
      <p:ext uri="{BB962C8B-B14F-4D97-AF65-F5344CB8AC3E}">
        <p14:creationId xmlns:p14="http://schemas.microsoft.com/office/powerpoint/2010/main" val="416352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714375" y="845388"/>
            <a:ext cx="3926525" cy="673265"/>
          </a:xfrm>
        </p:spPr>
        <p:txBody>
          <a:bodyPr anchor="ctr">
            <a:normAutofit/>
          </a:bodyPr>
          <a:lstStyle/>
          <a:p>
            <a:pPr algn="l"/>
            <a:r>
              <a:rPr lang="en-US" sz="2400" dirty="0"/>
              <a:t>Naïve Bayes (NB)</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4375" y="2026653"/>
            <a:ext cx="3926525" cy="3561347"/>
          </a:xfrm>
        </p:spPr>
        <p:txBody>
          <a:bodyPr anchor="t">
            <a:normAutofit/>
          </a:bodyPr>
          <a:lstStyle/>
          <a:p>
            <a:pPr>
              <a:buFont typeface="Wingdings" panose="05000000000000000000" pitchFamily="2" charset="2"/>
              <a:buChar char="§"/>
            </a:pPr>
            <a:r>
              <a:rPr lang="en-US" sz="1800" dirty="0"/>
              <a:t>The NB classification is used to predict a beer type based on the IBU and ABV </a:t>
            </a:r>
          </a:p>
          <a:p>
            <a:pPr>
              <a:buFont typeface="Wingdings" panose="05000000000000000000" pitchFamily="2" charset="2"/>
              <a:buChar char="§"/>
            </a:pPr>
            <a:r>
              <a:rPr lang="en-US" sz="1800" dirty="0"/>
              <a:t>Our strategy is to predict the beer type based on the ABV or IBV</a:t>
            </a:r>
          </a:p>
          <a:p>
            <a:pPr>
              <a:buFont typeface="Wingdings" panose="05000000000000000000" pitchFamily="2" charset="2"/>
              <a:buChar char="§"/>
            </a:pPr>
            <a:r>
              <a:rPr lang="en-US" sz="1800" dirty="0"/>
              <a:t>The ALE Vs IPA data has been plotted on the scatter plot</a:t>
            </a:r>
          </a:p>
          <a:p>
            <a:pPr>
              <a:buFont typeface="Wingdings" panose="05000000000000000000" pitchFamily="2" charset="2"/>
              <a:buChar char="§"/>
            </a:pPr>
            <a:r>
              <a:rPr lang="en-US" sz="1800" dirty="0"/>
              <a:t>The accuracy is .8828</a:t>
            </a:r>
          </a:p>
          <a:p>
            <a:pPr>
              <a:buFont typeface="Wingdings" panose="05000000000000000000" pitchFamily="2" charset="2"/>
              <a:buChar char="§"/>
            </a:pPr>
            <a:r>
              <a:rPr lang="en-US" sz="1800" dirty="0"/>
              <a:t>Positive Class is ALE</a:t>
            </a:r>
          </a:p>
        </p:txBody>
      </p:sp>
      <p:pic>
        <p:nvPicPr>
          <p:cNvPr id="20" name="Picture 19">
            <a:extLst>
              <a:ext uri="{FF2B5EF4-FFF2-40B4-BE49-F238E27FC236}">
                <a16:creationId xmlns:a16="http://schemas.microsoft.com/office/drawing/2014/main" id="{19968983-BA36-4272-8128-89D51BBCE1F1}"/>
              </a:ext>
            </a:extLst>
          </p:cNvPr>
          <p:cNvPicPr>
            <a:picLocks noChangeAspect="1"/>
          </p:cNvPicPr>
          <p:nvPr/>
        </p:nvPicPr>
        <p:blipFill>
          <a:blip r:embed="rId3"/>
          <a:stretch>
            <a:fillRect/>
          </a:stretch>
        </p:blipFill>
        <p:spPr>
          <a:xfrm>
            <a:off x="5235693" y="140509"/>
            <a:ext cx="6830262" cy="2770715"/>
          </a:xfrm>
          <a:prstGeom prst="rect">
            <a:avLst/>
          </a:prstGeom>
        </p:spPr>
      </p:pic>
      <p:pic>
        <p:nvPicPr>
          <p:cNvPr id="12" name="Picture 11">
            <a:extLst>
              <a:ext uri="{FF2B5EF4-FFF2-40B4-BE49-F238E27FC236}">
                <a16:creationId xmlns:a16="http://schemas.microsoft.com/office/drawing/2014/main" id="{6339F617-C472-4F14-BBAD-1AAC2263F610}"/>
              </a:ext>
            </a:extLst>
          </p:cNvPr>
          <p:cNvPicPr>
            <a:picLocks noChangeAspect="1"/>
          </p:cNvPicPr>
          <p:nvPr/>
        </p:nvPicPr>
        <p:blipFill>
          <a:blip r:embed="rId4"/>
          <a:stretch>
            <a:fillRect/>
          </a:stretch>
        </p:blipFill>
        <p:spPr>
          <a:xfrm>
            <a:off x="5576668" y="3220594"/>
            <a:ext cx="1520833" cy="921274"/>
          </a:xfrm>
          <a:prstGeom prst="rect">
            <a:avLst/>
          </a:prstGeom>
        </p:spPr>
      </p:pic>
      <p:pic>
        <p:nvPicPr>
          <p:cNvPr id="14" name="Picture 13">
            <a:extLst>
              <a:ext uri="{FF2B5EF4-FFF2-40B4-BE49-F238E27FC236}">
                <a16:creationId xmlns:a16="http://schemas.microsoft.com/office/drawing/2014/main" id="{04827623-53D8-4D97-A3BB-80016B7F787E}"/>
              </a:ext>
            </a:extLst>
          </p:cNvPr>
          <p:cNvPicPr>
            <a:picLocks noChangeAspect="1"/>
          </p:cNvPicPr>
          <p:nvPr/>
        </p:nvPicPr>
        <p:blipFill>
          <a:blip r:embed="rId5"/>
          <a:stretch>
            <a:fillRect/>
          </a:stretch>
        </p:blipFill>
        <p:spPr>
          <a:xfrm>
            <a:off x="5387351" y="4559108"/>
            <a:ext cx="2305984" cy="651008"/>
          </a:xfrm>
          <a:prstGeom prst="rect">
            <a:avLst/>
          </a:prstGeom>
        </p:spPr>
      </p:pic>
      <p:pic>
        <p:nvPicPr>
          <p:cNvPr id="5" name="Picture 4">
            <a:extLst>
              <a:ext uri="{FF2B5EF4-FFF2-40B4-BE49-F238E27FC236}">
                <a16:creationId xmlns:a16="http://schemas.microsoft.com/office/drawing/2014/main" id="{3927D9F4-F06C-42A0-9684-1EB10C60844F}"/>
              </a:ext>
            </a:extLst>
          </p:cNvPr>
          <p:cNvPicPr>
            <a:picLocks noChangeAspect="1"/>
          </p:cNvPicPr>
          <p:nvPr/>
        </p:nvPicPr>
        <p:blipFill>
          <a:blip r:embed="rId6"/>
          <a:stretch>
            <a:fillRect/>
          </a:stretch>
        </p:blipFill>
        <p:spPr>
          <a:xfrm>
            <a:off x="7930284" y="3051734"/>
            <a:ext cx="4135672" cy="3665758"/>
          </a:xfrm>
          <a:prstGeom prst="rect">
            <a:avLst/>
          </a:prstGeom>
        </p:spPr>
      </p:pic>
    </p:spTree>
    <p:extLst>
      <p:ext uri="{BB962C8B-B14F-4D97-AF65-F5344CB8AC3E}">
        <p14:creationId xmlns:p14="http://schemas.microsoft.com/office/powerpoint/2010/main" val="142505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Conclusion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08145" y="1889489"/>
            <a:ext cx="3921426" cy="4195051"/>
          </a:xfrm>
        </p:spPr>
        <p:txBody>
          <a:bodyPr anchor="t">
            <a:normAutofit fontScale="85000" lnSpcReduction="10000"/>
          </a:bodyPr>
          <a:lstStyle/>
          <a:p>
            <a:pPr>
              <a:buFont typeface="Wingdings" panose="05000000000000000000" pitchFamily="2" charset="2"/>
              <a:buChar char="§"/>
            </a:pPr>
            <a:r>
              <a:rPr lang="en-US" sz="1800" dirty="0"/>
              <a:t>ALE is brewed more than IPA in major breweries across the states of US</a:t>
            </a:r>
          </a:p>
          <a:p>
            <a:pPr>
              <a:buFont typeface="Wingdings" panose="05000000000000000000" pitchFamily="2" charset="2"/>
              <a:buChar char="§"/>
            </a:pPr>
            <a:r>
              <a:rPr lang="en-US" sz="1800" dirty="0"/>
              <a:t>The volume of ALE brewed is more than IPA</a:t>
            </a:r>
          </a:p>
          <a:p>
            <a:pPr>
              <a:buFont typeface="Wingdings" panose="05000000000000000000" pitchFamily="2" charset="2"/>
              <a:buChar char="§"/>
            </a:pPr>
            <a:r>
              <a:rPr lang="en-US" sz="1800" dirty="0"/>
              <a:t>12 ounce is brewed more than the 24 and 32 ounces. ALE is sold more than IPA in 12 ounces and IPA constitutes more than ALE in 16 ounces</a:t>
            </a:r>
          </a:p>
          <a:p>
            <a:pPr>
              <a:buFont typeface="Wingdings" panose="05000000000000000000" pitchFamily="2" charset="2"/>
              <a:buChar char="§"/>
            </a:pPr>
            <a:r>
              <a:rPr lang="en-US" sz="1800" dirty="0"/>
              <a:t>Colorado &amp; California are the major breweries that brew ALE and IPA across US</a:t>
            </a:r>
          </a:p>
          <a:p>
            <a:pPr>
              <a:buFont typeface="Wingdings" panose="05000000000000000000" pitchFamily="2" charset="2"/>
              <a:buChar char="§"/>
            </a:pPr>
            <a:r>
              <a:rPr lang="en-US" sz="1800" dirty="0"/>
              <a:t>DC and Delaware are the states with the least breweries for ALE and IPA</a:t>
            </a:r>
          </a:p>
          <a:p>
            <a:pPr>
              <a:buFont typeface="Wingdings" panose="05000000000000000000" pitchFamily="2" charset="2"/>
              <a:buChar char="§"/>
            </a:pPr>
            <a:r>
              <a:rPr lang="en-US" sz="1800" dirty="0"/>
              <a:t>The Mean IBU of IPA is 70 and ALE is 34</a:t>
            </a:r>
          </a:p>
          <a:p>
            <a:pPr>
              <a:buFont typeface="Wingdings" panose="05000000000000000000" pitchFamily="2" charset="2"/>
              <a:buChar char="§"/>
            </a:pPr>
            <a:r>
              <a:rPr lang="en-US" sz="1800" dirty="0"/>
              <a:t>The Mean ABV of IPA is 6.8 and ALE is 5.6</a:t>
            </a:r>
          </a:p>
        </p:txBody>
      </p:sp>
      <p:pic>
        <p:nvPicPr>
          <p:cNvPr id="10" name="Picture 9">
            <a:extLst>
              <a:ext uri="{FF2B5EF4-FFF2-40B4-BE49-F238E27FC236}">
                <a16:creationId xmlns:a16="http://schemas.microsoft.com/office/drawing/2014/main" id="{1FEEFDC7-AA34-4D8D-BC7F-26913659C7C1}"/>
              </a:ext>
            </a:extLst>
          </p:cNvPr>
          <p:cNvPicPr>
            <a:picLocks noChangeAspect="1"/>
          </p:cNvPicPr>
          <p:nvPr/>
        </p:nvPicPr>
        <p:blipFill>
          <a:blip r:embed="rId3"/>
          <a:stretch>
            <a:fillRect/>
          </a:stretch>
        </p:blipFill>
        <p:spPr>
          <a:xfrm>
            <a:off x="4815945" y="122266"/>
            <a:ext cx="7303995" cy="2311552"/>
          </a:xfrm>
          <a:prstGeom prst="rect">
            <a:avLst/>
          </a:prstGeom>
        </p:spPr>
      </p:pic>
      <p:pic>
        <p:nvPicPr>
          <p:cNvPr id="12" name="Picture 11">
            <a:extLst>
              <a:ext uri="{FF2B5EF4-FFF2-40B4-BE49-F238E27FC236}">
                <a16:creationId xmlns:a16="http://schemas.microsoft.com/office/drawing/2014/main" id="{DA6B2F4E-F978-43A2-AF9C-94A5A9D598B3}"/>
              </a:ext>
            </a:extLst>
          </p:cNvPr>
          <p:cNvPicPr>
            <a:picLocks noChangeAspect="1"/>
          </p:cNvPicPr>
          <p:nvPr/>
        </p:nvPicPr>
        <p:blipFill>
          <a:blip r:embed="rId4"/>
          <a:stretch>
            <a:fillRect/>
          </a:stretch>
        </p:blipFill>
        <p:spPr>
          <a:xfrm>
            <a:off x="4843975" y="2323811"/>
            <a:ext cx="3589015" cy="1416291"/>
          </a:xfrm>
          <a:prstGeom prst="rect">
            <a:avLst/>
          </a:prstGeom>
        </p:spPr>
      </p:pic>
      <p:pic>
        <p:nvPicPr>
          <p:cNvPr id="14" name="Picture 13">
            <a:extLst>
              <a:ext uri="{FF2B5EF4-FFF2-40B4-BE49-F238E27FC236}">
                <a16:creationId xmlns:a16="http://schemas.microsoft.com/office/drawing/2014/main" id="{CC88C389-384B-4947-9A7A-815AF40ABD4A}"/>
              </a:ext>
            </a:extLst>
          </p:cNvPr>
          <p:cNvPicPr>
            <a:picLocks noChangeAspect="1"/>
          </p:cNvPicPr>
          <p:nvPr/>
        </p:nvPicPr>
        <p:blipFill>
          <a:blip r:embed="rId5"/>
          <a:stretch>
            <a:fillRect/>
          </a:stretch>
        </p:blipFill>
        <p:spPr>
          <a:xfrm>
            <a:off x="8344550" y="2365064"/>
            <a:ext cx="3589015" cy="1416292"/>
          </a:xfrm>
          <a:prstGeom prst="rect">
            <a:avLst/>
          </a:prstGeom>
        </p:spPr>
      </p:pic>
      <p:pic>
        <p:nvPicPr>
          <p:cNvPr id="16" name="Picture 15">
            <a:extLst>
              <a:ext uri="{FF2B5EF4-FFF2-40B4-BE49-F238E27FC236}">
                <a16:creationId xmlns:a16="http://schemas.microsoft.com/office/drawing/2014/main" id="{604CC239-B844-46D5-A61A-13980537394C}"/>
              </a:ext>
            </a:extLst>
          </p:cNvPr>
          <p:cNvPicPr>
            <a:picLocks noChangeAspect="1"/>
          </p:cNvPicPr>
          <p:nvPr/>
        </p:nvPicPr>
        <p:blipFill>
          <a:blip r:embed="rId6"/>
          <a:stretch>
            <a:fillRect/>
          </a:stretch>
        </p:blipFill>
        <p:spPr>
          <a:xfrm>
            <a:off x="4994968" y="3740099"/>
            <a:ext cx="3670848" cy="1411143"/>
          </a:xfrm>
          <a:prstGeom prst="rect">
            <a:avLst/>
          </a:prstGeom>
        </p:spPr>
      </p:pic>
      <p:pic>
        <p:nvPicPr>
          <p:cNvPr id="18" name="Picture 17">
            <a:extLst>
              <a:ext uri="{FF2B5EF4-FFF2-40B4-BE49-F238E27FC236}">
                <a16:creationId xmlns:a16="http://schemas.microsoft.com/office/drawing/2014/main" id="{60D7A310-5C4E-4768-9F50-0EB1C95CDE21}"/>
              </a:ext>
            </a:extLst>
          </p:cNvPr>
          <p:cNvPicPr>
            <a:picLocks noChangeAspect="1"/>
          </p:cNvPicPr>
          <p:nvPr/>
        </p:nvPicPr>
        <p:blipFill>
          <a:blip r:embed="rId7"/>
          <a:stretch>
            <a:fillRect/>
          </a:stretch>
        </p:blipFill>
        <p:spPr>
          <a:xfrm>
            <a:off x="8497452" y="3781355"/>
            <a:ext cx="3397260" cy="1328633"/>
          </a:xfrm>
          <a:prstGeom prst="rect">
            <a:avLst/>
          </a:prstGeom>
        </p:spPr>
      </p:pic>
      <p:pic>
        <p:nvPicPr>
          <p:cNvPr id="20" name="Picture 19">
            <a:extLst>
              <a:ext uri="{FF2B5EF4-FFF2-40B4-BE49-F238E27FC236}">
                <a16:creationId xmlns:a16="http://schemas.microsoft.com/office/drawing/2014/main" id="{963A64D3-16B9-4155-9B64-C8AEEEF9FAF6}"/>
              </a:ext>
            </a:extLst>
          </p:cNvPr>
          <p:cNvPicPr>
            <a:picLocks noChangeAspect="1"/>
          </p:cNvPicPr>
          <p:nvPr/>
        </p:nvPicPr>
        <p:blipFill>
          <a:blip r:embed="rId8"/>
          <a:stretch>
            <a:fillRect/>
          </a:stretch>
        </p:blipFill>
        <p:spPr>
          <a:xfrm>
            <a:off x="4949968" y="5109989"/>
            <a:ext cx="3547484" cy="1558943"/>
          </a:xfrm>
          <a:prstGeom prst="rect">
            <a:avLst/>
          </a:prstGeom>
        </p:spPr>
      </p:pic>
      <p:pic>
        <p:nvPicPr>
          <p:cNvPr id="22" name="Picture 21">
            <a:extLst>
              <a:ext uri="{FF2B5EF4-FFF2-40B4-BE49-F238E27FC236}">
                <a16:creationId xmlns:a16="http://schemas.microsoft.com/office/drawing/2014/main" id="{D942D60F-F002-4414-9AC8-54AFC7E11EB1}"/>
              </a:ext>
            </a:extLst>
          </p:cNvPr>
          <p:cNvPicPr>
            <a:picLocks noChangeAspect="1"/>
          </p:cNvPicPr>
          <p:nvPr/>
        </p:nvPicPr>
        <p:blipFill>
          <a:blip r:embed="rId9"/>
          <a:stretch>
            <a:fillRect/>
          </a:stretch>
        </p:blipFill>
        <p:spPr>
          <a:xfrm>
            <a:off x="8448237" y="5151243"/>
            <a:ext cx="3446475" cy="1584492"/>
          </a:xfrm>
          <a:prstGeom prst="rect">
            <a:avLst/>
          </a:prstGeom>
        </p:spPr>
      </p:pic>
    </p:spTree>
    <p:extLst>
      <p:ext uri="{BB962C8B-B14F-4D97-AF65-F5344CB8AC3E}">
        <p14:creationId xmlns:p14="http://schemas.microsoft.com/office/powerpoint/2010/main" val="10971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Inference</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42521" y="1346200"/>
            <a:ext cx="3847078" cy="4738341"/>
          </a:xfrm>
        </p:spPr>
        <p:txBody>
          <a:bodyPr anchor="t">
            <a:normAutofit fontScale="77500" lnSpcReduction="20000"/>
          </a:bodyPr>
          <a:lstStyle/>
          <a:p>
            <a:pPr>
              <a:buFont typeface="Wingdings" panose="05000000000000000000" pitchFamily="2" charset="2"/>
              <a:buChar char="§"/>
            </a:pPr>
            <a:r>
              <a:rPr lang="en-US" sz="1800" dirty="0"/>
              <a:t>As this is an observational study there is no cause and effect but association to the conclusion</a:t>
            </a:r>
          </a:p>
          <a:p>
            <a:pPr>
              <a:buFont typeface="Wingdings" panose="05000000000000000000" pitchFamily="2" charset="2"/>
              <a:buChar char="§"/>
            </a:pPr>
            <a:r>
              <a:rPr lang="en-US" sz="1800" dirty="0"/>
              <a:t>We cannot conclude that IPA is more sought out beer than ALE from the mean IBU and ABV values (pvalue &lt;0.0005 from the </a:t>
            </a:r>
            <a:r>
              <a:rPr lang="en-US" sz="1800" dirty="0" err="1"/>
              <a:t>knn</a:t>
            </a:r>
            <a:r>
              <a:rPr lang="en-US" sz="1800" dirty="0"/>
              <a:t> and NB test)</a:t>
            </a:r>
          </a:p>
          <a:p>
            <a:pPr>
              <a:buFont typeface="Wingdings" panose="05000000000000000000" pitchFamily="2" charset="2"/>
              <a:buChar char="§"/>
            </a:pPr>
            <a:r>
              <a:rPr lang="en-US" sz="1800" dirty="0"/>
              <a:t>In conclusion the association between IBU and ABV can be generalized to identify IPA and ALE beer styles in the selected area of study in the US but cannot be generalized to other countries across the world</a:t>
            </a:r>
          </a:p>
          <a:p>
            <a:pPr>
              <a:buFont typeface="Wingdings" panose="05000000000000000000" pitchFamily="2" charset="2"/>
              <a:buChar char="§"/>
            </a:pPr>
            <a:r>
              <a:rPr lang="en-US" sz="1800" dirty="0"/>
              <a:t>Though the production of ALE is more than IPA, we have enough evidence to suggest that the market for IPA is increasing and there is potential for business in the states of US </a:t>
            </a:r>
          </a:p>
          <a:p>
            <a:pPr>
              <a:buFont typeface="Wingdings" panose="05000000000000000000" pitchFamily="2" charset="2"/>
              <a:buChar char="§"/>
            </a:pPr>
            <a:r>
              <a:rPr lang="en-US" sz="1800" dirty="0"/>
              <a:t>Based on the 5-year trend we have enough evidence to suggest that though the count of Breweries is less in Montana, North Dakota and South Dakota the consumption rate is the highest especially with ALE from our study. </a:t>
            </a:r>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5" name="Picture 4">
            <a:extLst>
              <a:ext uri="{FF2B5EF4-FFF2-40B4-BE49-F238E27FC236}">
                <a16:creationId xmlns:a16="http://schemas.microsoft.com/office/drawing/2014/main" id="{38FF8574-3AFC-47D2-B5B7-08E6D3765905}"/>
              </a:ext>
            </a:extLst>
          </p:cNvPr>
          <p:cNvPicPr>
            <a:picLocks noChangeAspect="1"/>
          </p:cNvPicPr>
          <p:nvPr/>
        </p:nvPicPr>
        <p:blipFill>
          <a:blip r:embed="rId3"/>
          <a:stretch>
            <a:fillRect/>
          </a:stretch>
        </p:blipFill>
        <p:spPr>
          <a:xfrm>
            <a:off x="4888005" y="98646"/>
            <a:ext cx="7100795" cy="5229625"/>
          </a:xfrm>
          <a:prstGeom prst="rect">
            <a:avLst/>
          </a:prstGeom>
        </p:spPr>
      </p:pic>
      <p:pic>
        <p:nvPicPr>
          <p:cNvPr id="7" name="Picture 6">
            <a:extLst>
              <a:ext uri="{FF2B5EF4-FFF2-40B4-BE49-F238E27FC236}">
                <a16:creationId xmlns:a16="http://schemas.microsoft.com/office/drawing/2014/main" id="{637D142D-6310-4F13-95A0-A0BFAD88C3B2}"/>
              </a:ext>
            </a:extLst>
          </p:cNvPr>
          <p:cNvPicPr>
            <a:picLocks noChangeAspect="1"/>
          </p:cNvPicPr>
          <p:nvPr/>
        </p:nvPicPr>
        <p:blipFill>
          <a:blip r:embed="rId4"/>
          <a:stretch>
            <a:fillRect/>
          </a:stretch>
        </p:blipFill>
        <p:spPr>
          <a:xfrm>
            <a:off x="4888005" y="5328271"/>
            <a:ext cx="7100795" cy="1061751"/>
          </a:xfrm>
          <a:prstGeom prst="rect">
            <a:avLst/>
          </a:prstGeom>
        </p:spPr>
      </p:pic>
      <p:sp>
        <p:nvSpPr>
          <p:cNvPr id="8" name="TextBox 7">
            <a:extLst>
              <a:ext uri="{FF2B5EF4-FFF2-40B4-BE49-F238E27FC236}">
                <a16:creationId xmlns:a16="http://schemas.microsoft.com/office/drawing/2014/main" id="{9D7A2C8D-FC1E-4066-A2A3-0D5C8BF8E7EE}"/>
              </a:ext>
            </a:extLst>
          </p:cNvPr>
          <p:cNvSpPr txBox="1"/>
          <p:nvPr/>
        </p:nvSpPr>
        <p:spPr>
          <a:xfrm>
            <a:off x="6178503" y="6390022"/>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115397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Introduction</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457539"/>
            <a:ext cx="5758625" cy="5117763"/>
          </a:xfrm>
        </p:spPr>
        <p:txBody>
          <a:bodyPr anchor="t">
            <a:normAutofit/>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Case Study is about the Market Analysis of Beers and Breweries within the state of US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The goal of our team is to analyze the Beers market and present our analysis to the CEO &amp; CFO of the Budweiser</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Our Team would analyze the beers styles especially IPA and ALE and peek into the IBU and ABV differences to make the predictions and conclusions to help Budweiser make a decision</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This is an observational study on the different breweries and beer styles across US</a:t>
            </a:r>
          </a:p>
          <a:p>
            <a:pPr marL="36900" indent="0">
              <a:buNone/>
            </a:pPr>
            <a:endParaRPr lang="en-US" sz="2000" dirty="0">
              <a:latin typeface="Arial" panose="020B0604020202020204" pitchFamily="34" charset="0"/>
              <a:cs typeface="Arial" panose="020B0604020202020204" pitchFamily="34" charset="0"/>
            </a:endParaRPr>
          </a:p>
          <a:p>
            <a:endParaRPr lang="en-US" sz="1800" dirty="0"/>
          </a:p>
        </p:txBody>
      </p:sp>
      <p:pic>
        <p:nvPicPr>
          <p:cNvPr id="7" name="Picture 6">
            <a:extLst>
              <a:ext uri="{FF2B5EF4-FFF2-40B4-BE49-F238E27FC236}">
                <a16:creationId xmlns:a16="http://schemas.microsoft.com/office/drawing/2014/main" id="{9735633C-B416-4CBE-9099-8D6304DF6065}"/>
              </a:ext>
            </a:extLst>
          </p:cNvPr>
          <p:cNvPicPr>
            <a:picLocks noChangeAspect="1"/>
          </p:cNvPicPr>
          <p:nvPr/>
        </p:nvPicPr>
        <p:blipFill>
          <a:blip r:embed="rId6"/>
          <a:stretch>
            <a:fillRect/>
          </a:stretch>
        </p:blipFill>
        <p:spPr>
          <a:xfrm>
            <a:off x="123317" y="4420746"/>
            <a:ext cx="3699288" cy="2437244"/>
          </a:xfrm>
          <a:prstGeom prst="rect">
            <a:avLst/>
          </a:prstGeom>
        </p:spPr>
      </p:pic>
      <p:pic>
        <p:nvPicPr>
          <p:cNvPr id="11" name="Picture 10">
            <a:extLst>
              <a:ext uri="{FF2B5EF4-FFF2-40B4-BE49-F238E27FC236}">
                <a16:creationId xmlns:a16="http://schemas.microsoft.com/office/drawing/2014/main" id="{069888BE-FF18-49E9-BFEB-E18CB9781674}"/>
              </a:ext>
            </a:extLst>
          </p:cNvPr>
          <p:cNvPicPr>
            <a:picLocks noChangeAspect="1"/>
          </p:cNvPicPr>
          <p:nvPr/>
        </p:nvPicPr>
        <p:blipFill>
          <a:blip r:embed="rId7"/>
          <a:stretch>
            <a:fillRect/>
          </a:stretch>
        </p:blipFill>
        <p:spPr>
          <a:xfrm>
            <a:off x="3831227" y="2798202"/>
            <a:ext cx="2256152" cy="4059798"/>
          </a:xfrm>
          <a:prstGeom prst="rect">
            <a:avLst/>
          </a:prstGeom>
        </p:spPr>
      </p:pic>
      <p:pic>
        <p:nvPicPr>
          <p:cNvPr id="13" name="Picture 12">
            <a:extLst>
              <a:ext uri="{FF2B5EF4-FFF2-40B4-BE49-F238E27FC236}">
                <a16:creationId xmlns:a16="http://schemas.microsoft.com/office/drawing/2014/main" id="{38D5DCE3-6196-450C-B8BB-9AAC63602590}"/>
              </a:ext>
            </a:extLst>
          </p:cNvPr>
          <p:cNvPicPr>
            <a:picLocks noChangeAspect="1"/>
          </p:cNvPicPr>
          <p:nvPr/>
        </p:nvPicPr>
        <p:blipFill>
          <a:blip r:embed="rId8"/>
          <a:stretch>
            <a:fillRect/>
          </a:stretch>
        </p:blipFill>
        <p:spPr>
          <a:xfrm>
            <a:off x="27046" y="5156"/>
            <a:ext cx="6060332" cy="2793036"/>
          </a:xfrm>
          <a:prstGeom prst="rect">
            <a:avLst/>
          </a:prstGeom>
        </p:spPr>
      </p:pic>
      <p:pic>
        <p:nvPicPr>
          <p:cNvPr id="17" name="Picture 16">
            <a:extLst>
              <a:ext uri="{FF2B5EF4-FFF2-40B4-BE49-F238E27FC236}">
                <a16:creationId xmlns:a16="http://schemas.microsoft.com/office/drawing/2014/main" id="{BF2F575E-2987-4517-B849-57B17711C340}"/>
              </a:ext>
            </a:extLst>
          </p:cNvPr>
          <p:cNvPicPr>
            <a:picLocks noChangeAspect="1"/>
          </p:cNvPicPr>
          <p:nvPr/>
        </p:nvPicPr>
        <p:blipFill>
          <a:blip r:embed="rId9"/>
          <a:stretch>
            <a:fillRect/>
          </a:stretch>
        </p:blipFill>
        <p:spPr>
          <a:xfrm>
            <a:off x="-8624" y="2798192"/>
            <a:ext cx="1858049" cy="1622549"/>
          </a:xfrm>
          <a:prstGeom prst="rect">
            <a:avLst/>
          </a:prstGeom>
        </p:spPr>
      </p:pic>
      <p:pic>
        <p:nvPicPr>
          <p:cNvPr id="21" name="Picture 20">
            <a:extLst>
              <a:ext uri="{FF2B5EF4-FFF2-40B4-BE49-F238E27FC236}">
                <a16:creationId xmlns:a16="http://schemas.microsoft.com/office/drawing/2014/main" id="{97E88060-D965-4CF8-9B35-8F9EBAFC4A1C}"/>
              </a:ext>
            </a:extLst>
          </p:cNvPr>
          <p:cNvPicPr>
            <a:picLocks noChangeAspect="1"/>
          </p:cNvPicPr>
          <p:nvPr/>
        </p:nvPicPr>
        <p:blipFill>
          <a:blip r:embed="rId10"/>
          <a:stretch>
            <a:fillRect/>
          </a:stretch>
        </p:blipFill>
        <p:spPr>
          <a:xfrm>
            <a:off x="1764608" y="2798182"/>
            <a:ext cx="909270" cy="1622544"/>
          </a:xfrm>
          <a:prstGeom prst="rect">
            <a:avLst/>
          </a:prstGeom>
        </p:spPr>
      </p:pic>
      <p:pic>
        <p:nvPicPr>
          <p:cNvPr id="23" name="Picture 22">
            <a:extLst>
              <a:ext uri="{FF2B5EF4-FFF2-40B4-BE49-F238E27FC236}">
                <a16:creationId xmlns:a16="http://schemas.microsoft.com/office/drawing/2014/main" id="{928EC2E4-BB99-49A2-ABE2-CB598D7A1EA3}"/>
              </a:ext>
            </a:extLst>
          </p:cNvPr>
          <p:cNvPicPr>
            <a:picLocks noChangeAspect="1"/>
          </p:cNvPicPr>
          <p:nvPr/>
        </p:nvPicPr>
        <p:blipFill>
          <a:blip r:embed="rId11"/>
          <a:stretch>
            <a:fillRect/>
          </a:stretch>
        </p:blipFill>
        <p:spPr>
          <a:xfrm>
            <a:off x="2673878" y="2798182"/>
            <a:ext cx="1148727" cy="1622549"/>
          </a:xfrm>
          <a:prstGeom prst="rect">
            <a:avLst/>
          </a:prstGeom>
        </p:spPr>
      </p:pic>
    </p:spTree>
    <p:extLst>
      <p:ext uri="{BB962C8B-B14F-4D97-AF65-F5344CB8AC3E}">
        <p14:creationId xmlns:p14="http://schemas.microsoft.com/office/powerpoint/2010/main" val="255690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100641" y="758164"/>
            <a:ext cx="3488957" cy="517745"/>
          </a:xfrm>
        </p:spPr>
        <p:txBody>
          <a:bodyPr anchor="ctr">
            <a:normAutofit/>
          </a:bodyPr>
          <a:lstStyle/>
          <a:p>
            <a:pPr algn="l"/>
            <a:r>
              <a:rPr lang="en-US" sz="2800" dirty="0"/>
              <a:t>Recommendation</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719721" y="1368650"/>
            <a:ext cx="3976165" cy="4715891"/>
          </a:xfrm>
        </p:spPr>
        <p:txBody>
          <a:bodyPr anchor="t">
            <a:normAutofit fontScale="77500" lnSpcReduction="20000"/>
          </a:bodyPr>
          <a:lstStyle/>
          <a:p>
            <a:pPr>
              <a:buFont typeface="Arial" panose="020B0604020202020204" pitchFamily="34" charset="0"/>
              <a:buChar char="•"/>
            </a:pPr>
            <a:r>
              <a:rPr lang="en-US" sz="1800" dirty="0"/>
              <a:t>Beer is the most popular alcoholic beverage in US, though that demand is not spread equally</a:t>
            </a:r>
          </a:p>
          <a:p>
            <a:pPr>
              <a:buFont typeface="Arial" panose="020B0604020202020204" pitchFamily="34" charset="0"/>
              <a:buChar char="•"/>
            </a:pPr>
            <a:r>
              <a:rPr lang="en-US" sz="1800" dirty="0"/>
              <a:t>Utah has a low level of beer consumption for a couple of reasons. Despite these barriers, Utah’s beer consumption has grown by 2.8% which is a great potential for a new market</a:t>
            </a:r>
          </a:p>
          <a:p>
            <a:pPr>
              <a:buFont typeface="Arial" panose="020B0604020202020204" pitchFamily="34" charset="0"/>
              <a:buChar char="•"/>
            </a:pPr>
            <a:r>
              <a:rPr lang="en-US" sz="1800" dirty="0"/>
              <a:t>New Hampshire is another outlier. The state has no sales tax. It is estimated that over 50% of the state’s alcohol sales are to out-of-state visitors and is a great potential for new ALE business</a:t>
            </a:r>
          </a:p>
          <a:p>
            <a:pPr>
              <a:buFont typeface="Arial" panose="020B0604020202020204" pitchFamily="34" charset="0"/>
              <a:buChar char="•"/>
            </a:pPr>
            <a:r>
              <a:rPr lang="en-US" sz="1800" dirty="0"/>
              <a:t>Oregon has been at the forefront of the craft beer revolution sweeping the country. Portland alone has over 100 </a:t>
            </a:r>
            <a:r>
              <a:rPr lang="en-US" sz="1800" dirty="0">
                <a:effectLst/>
                <a:hlinkClick r:id="rId3">
                  <a:extLst>
                    <a:ext uri="{A12FA001-AC4F-418D-AE19-62706E023703}">
                      <ahyp:hlinkClr xmlns:ahyp="http://schemas.microsoft.com/office/drawing/2018/hyperlinkcolor" val="tx"/>
                    </a:ext>
                  </a:extLst>
                </a:hlinkClick>
              </a:rPr>
              <a:t>craft brewers</a:t>
            </a:r>
            <a:r>
              <a:rPr lang="en-US" sz="1800" dirty="0"/>
              <a:t>, and nearly double-digit growth in the past five years. In states like Oregon and Washington, demand shows no sign of slowing down and is a great market to introduce new flavors especially ALE</a:t>
            </a:r>
          </a:p>
          <a:p>
            <a:pPr>
              <a:buFont typeface="Arial" panose="020B0604020202020204" pitchFamily="34" charset="0"/>
              <a:buChar char="•"/>
            </a:pPr>
            <a:r>
              <a:rPr lang="en-US" sz="1800" dirty="0"/>
              <a:t>Montana, South Dakota and North Dakota are few states with less breweries but whose consumption is the most and is a great potential for new market</a:t>
            </a:r>
          </a:p>
          <a:p>
            <a:pPr>
              <a:buFont typeface="Arial" panose="020B0604020202020204" pitchFamily="34" charset="0"/>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p:txBody>
      </p:sp>
      <p:pic>
        <p:nvPicPr>
          <p:cNvPr id="6" name="Picture 5">
            <a:extLst>
              <a:ext uri="{FF2B5EF4-FFF2-40B4-BE49-F238E27FC236}">
                <a16:creationId xmlns:a16="http://schemas.microsoft.com/office/drawing/2014/main" id="{0C1F6665-0478-47CF-914E-CFBF414CE4FF}"/>
              </a:ext>
            </a:extLst>
          </p:cNvPr>
          <p:cNvPicPr>
            <a:picLocks noChangeAspect="1"/>
          </p:cNvPicPr>
          <p:nvPr/>
        </p:nvPicPr>
        <p:blipFill>
          <a:blip r:embed="rId4"/>
          <a:stretch>
            <a:fillRect/>
          </a:stretch>
        </p:blipFill>
        <p:spPr>
          <a:xfrm>
            <a:off x="5108265" y="758164"/>
            <a:ext cx="3383304" cy="5278790"/>
          </a:xfrm>
          <a:prstGeom prst="rect">
            <a:avLst/>
          </a:prstGeom>
        </p:spPr>
      </p:pic>
      <p:pic>
        <p:nvPicPr>
          <p:cNvPr id="9" name="Picture 8">
            <a:extLst>
              <a:ext uri="{FF2B5EF4-FFF2-40B4-BE49-F238E27FC236}">
                <a16:creationId xmlns:a16="http://schemas.microsoft.com/office/drawing/2014/main" id="{977739D8-497D-4626-9A4C-595533306856}"/>
              </a:ext>
            </a:extLst>
          </p:cNvPr>
          <p:cNvPicPr>
            <a:picLocks noChangeAspect="1"/>
          </p:cNvPicPr>
          <p:nvPr/>
        </p:nvPicPr>
        <p:blipFill>
          <a:blip r:embed="rId5"/>
          <a:stretch>
            <a:fillRect/>
          </a:stretch>
        </p:blipFill>
        <p:spPr>
          <a:xfrm>
            <a:off x="8648986" y="758164"/>
            <a:ext cx="3313842" cy="5185435"/>
          </a:xfrm>
          <a:prstGeom prst="rect">
            <a:avLst/>
          </a:prstGeom>
        </p:spPr>
      </p:pic>
      <p:sp>
        <p:nvSpPr>
          <p:cNvPr id="12" name="TextBox 11">
            <a:extLst>
              <a:ext uri="{FF2B5EF4-FFF2-40B4-BE49-F238E27FC236}">
                <a16:creationId xmlns:a16="http://schemas.microsoft.com/office/drawing/2014/main" id="{D4B8D12F-D80A-4EC6-8A50-1277D6975862}"/>
              </a:ext>
            </a:extLst>
          </p:cNvPr>
          <p:cNvSpPr txBox="1"/>
          <p:nvPr/>
        </p:nvSpPr>
        <p:spPr>
          <a:xfrm>
            <a:off x="6171628" y="6425786"/>
            <a:ext cx="5892800" cy="369332"/>
          </a:xfrm>
          <a:prstGeom prst="rect">
            <a:avLst/>
          </a:prstGeom>
          <a:noFill/>
        </p:spPr>
        <p:txBody>
          <a:bodyPr wrap="square" rtlCol="0">
            <a:spAutoFit/>
          </a:bodyPr>
          <a:lstStyle/>
          <a:p>
            <a:r>
              <a:rPr lang="en-US" dirty="0">
                <a:solidFill>
                  <a:schemeClr val="bg1"/>
                </a:solidFill>
              </a:rPr>
              <a:t>Cited : https://www.visualcapitalist.com/united-states-of-beer/</a:t>
            </a:r>
          </a:p>
        </p:txBody>
      </p:sp>
    </p:spTree>
    <p:extLst>
      <p:ext uri="{BB962C8B-B14F-4D97-AF65-F5344CB8AC3E}">
        <p14:creationId xmlns:p14="http://schemas.microsoft.com/office/powerpoint/2010/main" val="38970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804335" y="3496574"/>
            <a:ext cx="6436104" cy="1052422"/>
          </a:xfrm>
        </p:spPr>
        <p:txBody>
          <a:bodyPr>
            <a:normAutofit/>
          </a:bodyPr>
          <a:lstStyle/>
          <a:p>
            <a:pPr algn="l"/>
            <a:r>
              <a:rPr lang="en-US" sz="4400" dirty="0"/>
              <a:t>Questions ?</a:t>
            </a:r>
          </a:p>
        </p:txBody>
      </p:sp>
    </p:spTree>
    <p:extLst>
      <p:ext uri="{BB962C8B-B14F-4D97-AF65-F5344CB8AC3E}">
        <p14:creationId xmlns:p14="http://schemas.microsoft.com/office/powerpoint/2010/main" val="379190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CA654C81-6C9D-4CAB-ACD2-D1B5ED1D149E}"/>
              </a:ext>
            </a:extLst>
          </p:cNvPr>
          <p:cNvSpPr>
            <a:spLocks noGrp="1"/>
          </p:cNvSpPr>
          <p:nvPr>
            <p:ph type="ctrTitle"/>
          </p:nvPr>
        </p:nvSpPr>
        <p:spPr>
          <a:xfrm>
            <a:off x="2480733" y="2074339"/>
            <a:ext cx="7219954" cy="1828801"/>
          </a:xfrm>
        </p:spPr>
        <p:txBody>
          <a:bodyPr>
            <a:normAutofit/>
          </a:bodyPr>
          <a:lstStyle/>
          <a:p>
            <a:r>
              <a:rPr lang="en-US" sz="4800"/>
              <a:t>Thank You!</a:t>
            </a:r>
          </a:p>
        </p:txBody>
      </p:sp>
    </p:spTree>
    <p:extLst>
      <p:ext uri="{BB962C8B-B14F-4D97-AF65-F5344CB8AC3E}">
        <p14:creationId xmlns:p14="http://schemas.microsoft.com/office/powerpoint/2010/main" val="26683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31" name="Picture 3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0124" y="184393"/>
            <a:ext cx="4538124" cy="681832"/>
          </a:xfrm>
        </p:spPr>
        <p:txBody>
          <a:bodyPr anchor="b">
            <a:normAutofit/>
          </a:bodyPr>
          <a:lstStyle/>
          <a:p>
            <a:pPr marL="0" marR="0" algn="l">
              <a:spcBef>
                <a:spcPts val="0"/>
              </a:spcBef>
              <a:spcAft>
                <a:spcPts val="0"/>
              </a:spcAft>
            </a:pPr>
            <a:r>
              <a:rPr lang="en-US" sz="2700" b="1" dirty="0">
                <a:effectLst/>
                <a:latin typeface="Arial" panose="020B0604020202020204" pitchFamily="34" charset="0"/>
                <a:ea typeface="Calibri" panose="020F0502020204030204" pitchFamily="34" charset="0"/>
                <a:cs typeface="Times New Roman" panose="02020603050405020304" pitchFamily="18" charset="0"/>
              </a:rPr>
              <a:t>Dataset Analysis</a:t>
            </a:r>
            <a:endParaRPr lang="en-US" sz="2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10058" y="1050616"/>
            <a:ext cx="5758625" cy="5524687"/>
          </a:xfrm>
        </p:spPr>
        <p:txBody>
          <a:bodyPr anchor="t">
            <a:normAutofit/>
          </a:bodyPr>
          <a:lstStyle/>
          <a:p>
            <a:pPr marL="36900" indent="0">
              <a:buNone/>
            </a:pPr>
            <a:r>
              <a:rPr lang="en-US" sz="2000" dirty="0">
                <a:latin typeface="Arial" panose="020B0604020202020204" pitchFamily="34" charset="0"/>
                <a:cs typeface="Arial" panose="020B0604020202020204" pitchFamily="34" charset="0"/>
              </a:rPr>
              <a:t>The data set used for this case study analysis consists of </a:t>
            </a: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Beers Dataset with </a:t>
            </a:r>
            <a:r>
              <a:rPr lang="en-US" sz="1600" b="1" dirty="0">
                <a:latin typeface="Arial" panose="020B0604020202020204" pitchFamily="34" charset="0"/>
                <a:cs typeface="Arial" panose="020B0604020202020204" pitchFamily="34" charset="0"/>
              </a:rPr>
              <a:t>2410 Craft Beers</a:t>
            </a:r>
            <a:r>
              <a:rPr lang="en-US" sz="1600" dirty="0">
                <a:latin typeface="Arial" panose="020B0604020202020204" pitchFamily="34" charset="0"/>
                <a:cs typeface="Arial" panose="020B0604020202020204" pitchFamily="34" charset="0"/>
              </a:rPr>
              <a:t>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Name: Name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Beer_ID</a:t>
            </a:r>
            <a:r>
              <a:rPr lang="en-US" dirty="0">
                <a:effectLst/>
                <a:latin typeface="Arial" panose="020B0604020202020204" pitchFamily="34" charset="0"/>
                <a:ea typeface="Calibri" panose="020F0502020204030204" pitchFamily="34" charset="0"/>
                <a:cs typeface="Arial" panose="020B0604020202020204" pitchFamily="34" charset="0"/>
              </a:rPr>
              <a:t>: Unique identifier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ABV: Alcohol by volume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IBU: International Bitterness Units of the beer</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ea typeface="Calibri" panose="020F0502020204030204" pitchFamily="34" charset="0"/>
                <a:cs typeface="Arial" panose="020B0604020202020204" pitchFamily="34" charset="0"/>
              </a:rPr>
              <a:t>Brewery_ID</a:t>
            </a:r>
            <a:r>
              <a:rPr lang="en-US" dirty="0">
                <a:effectLst/>
                <a:latin typeface="Arial" panose="020B0604020202020204" pitchFamily="34" charset="0"/>
                <a:ea typeface="Calibri" panose="020F0502020204030204" pitchFamily="34" charset="0"/>
                <a:cs typeface="Arial" panose="020B0604020202020204" pitchFamily="34" charset="0"/>
              </a:rPr>
              <a:t>: Brewery id associated with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Style: Style of the beer</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Ounces: Ounces of beer</a:t>
            </a:r>
          </a:p>
          <a:p>
            <a:pPr marL="827100" lvl="3" indent="0">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
            </a:pPr>
            <a:r>
              <a:rPr lang="en-US" sz="1600" dirty="0">
                <a:latin typeface="Arial" panose="020B0604020202020204" pitchFamily="34" charset="0"/>
                <a:cs typeface="Arial" panose="020B0604020202020204" pitchFamily="34" charset="0"/>
              </a:rPr>
              <a:t>Breweries Dataset with </a:t>
            </a:r>
            <a:r>
              <a:rPr lang="en-US" sz="1600" b="1" dirty="0">
                <a:latin typeface="Arial" panose="020B0604020202020204" pitchFamily="34" charset="0"/>
                <a:cs typeface="Arial" panose="020B0604020202020204" pitchFamily="34" charset="0"/>
              </a:rPr>
              <a:t>558 Breweries </a:t>
            </a:r>
            <a:r>
              <a:rPr lang="en-US" sz="1600" dirty="0">
                <a:latin typeface="Arial" panose="020B0604020202020204" pitchFamily="34" charset="0"/>
                <a:cs typeface="Arial" panose="020B0604020202020204" pitchFamily="34" charset="0"/>
              </a:rPr>
              <a:t>across US along with their details about</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Name: Name of the brewery</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City: City where the brewery is located</a:t>
            </a:r>
          </a:p>
          <a:p>
            <a:pPr marL="1112850" lvl="3" indent="-285750">
              <a:spcBef>
                <a:spcPts val="0"/>
              </a:spcBef>
              <a:spcAft>
                <a:spcPts val="0"/>
              </a:spcAft>
              <a:buFont typeface="Wingdings" panose="05000000000000000000" pitchFamily="2" charset="2"/>
              <a:buChar char="§"/>
            </a:pPr>
            <a:r>
              <a:rPr lang="en-US" dirty="0">
                <a:effectLst/>
                <a:latin typeface="Arial" panose="020B0604020202020204" pitchFamily="34" charset="0"/>
                <a:cs typeface="Arial" panose="020B0604020202020204" pitchFamily="34" charset="0"/>
              </a:rPr>
              <a:t>State: U.S. State where the brewery is located</a:t>
            </a:r>
          </a:p>
          <a:p>
            <a:pPr marL="1112850" lvl="3" indent="-285750">
              <a:spcBef>
                <a:spcPts val="0"/>
              </a:spcBef>
              <a:spcAft>
                <a:spcPts val="0"/>
              </a:spcAft>
              <a:buFont typeface="Wingdings" panose="05000000000000000000" pitchFamily="2" charset="2"/>
              <a:buChar char="§"/>
            </a:pPr>
            <a:r>
              <a:rPr lang="en-US" dirty="0" err="1">
                <a:effectLst/>
                <a:latin typeface="Arial" panose="020B0604020202020204" pitchFamily="34" charset="0"/>
                <a:cs typeface="Arial" panose="020B0604020202020204" pitchFamily="34" charset="0"/>
              </a:rPr>
              <a:t>Brew_ID</a:t>
            </a:r>
            <a:r>
              <a:rPr lang="en-US" dirty="0">
                <a:effectLst/>
                <a:latin typeface="Arial" panose="020B0604020202020204" pitchFamily="34" charset="0"/>
                <a:cs typeface="Arial" panose="020B0604020202020204" pitchFamily="34" charset="0"/>
              </a:rPr>
              <a:t>: Unique identifier of the brewery</a:t>
            </a:r>
          </a:p>
          <a:p>
            <a:pPr lvl="1">
              <a:buFont typeface="Wingdings" panose="05000000000000000000" pitchFamily="2" charset="2"/>
              <a:buChar char="§"/>
            </a:pPr>
            <a:endParaRPr lang="en-US" sz="1600" dirty="0">
              <a:effectLst/>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36225" y="1770434"/>
            <a:ext cx="3740049" cy="4006390"/>
          </a:xfrm>
        </p:spPr>
        <p:txBody>
          <a:bodyPr anchor="t">
            <a:normAutofit fontScale="92500" lnSpcReduction="20000"/>
          </a:bodyPr>
          <a:lstStyle/>
          <a:p>
            <a:pPr>
              <a:buFont typeface="Wingdings" panose="05000000000000000000" pitchFamily="2" charset="2"/>
              <a:buChar char="§"/>
            </a:pPr>
            <a:r>
              <a:rPr lang="en-US" sz="1800" dirty="0"/>
              <a:t>The Beer dataset has 2410  records with 7 variables providing more information on the different Craft Beers</a:t>
            </a:r>
          </a:p>
          <a:p>
            <a:pPr>
              <a:buFont typeface="Wingdings" panose="05000000000000000000" pitchFamily="2" charset="2"/>
              <a:buChar char="§"/>
            </a:pPr>
            <a:r>
              <a:rPr lang="en-US" sz="1800" dirty="0"/>
              <a:t>Find that the below missing data in the dataset</a:t>
            </a:r>
          </a:p>
          <a:p>
            <a:pPr lvl="1">
              <a:buFont typeface="Wingdings" panose="05000000000000000000" pitchFamily="2" charset="2"/>
              <a:buChar char="§"/>
            </a:pPr>
            <a:r>
              <a:rPr lang="en-US" sz="1800" dirty="0"/>
              <a:t>ABV – 62 missing data</a:t>
            </a:r>
          </a:p>
          <a:p>
            <a:pPr lvl="1">
              <a:buFont typeface="Wingdings" panose="05000000000000000000" pitchFamily="2" charset="2"/>
              <a:buChar char="§"/>
            </a:pPr>
            <a:r>
              <a:rPr lang="en-US" sz="1800" dirty="0"/>
              <a:t>IBU – 1005 missing data</a:t>
            </a:r>
          </a:p>
          <a:p>
            <a:pPr>
              <a:buFont typeface="Wingdings" panose="05000000000000000000" pitchFamily="2" charset="2"/>
              <a:buChar char="§"/>
            </a:pPr>
            <a:r>
              <a:rPr lang="en-US" sz="1800" dirty="0"/>
              <a:t>The variable summary and the variable types of the original data set has been provided for reference</a:t>
            </a:r>
          </a:p>
          <a:p>
            <a:pPr>
              <a:buFont typeface="Wingdings" panose="05000000000000000000" pitchFamily="2" charset="2"/>
              <a:buChar char="§"/>
            </a:pPr>
            <a:r>
              <a:rPr lang="en-US" sz="1800" dirty="0"/>
              <a:t>Used </a:t>
            </a:r>
            <a:r>
              <a:rPr lang="en-US" sz="1800" dirty="0" err="1"/>
              <a:t>gg_miss_var</a:t>
            </a:r>
            <a:r>
              <a:rPr lang="en-US" sz="1800" dirty="0"/>
              <a:t> to find the missing records</a:t>
            </a:r>
          </a:p>
        </p:txBody>
      </p:sp>
      <p:pic>
        <p:nvPicPr>
          <p:cNvPr id="12" name="Picture 11">
            <a:extLst>
              <a:ext uri="{FF2B5EF4-FFF2-40B4-BE49-F238E27FC236}">
                <a16:creationId xmlns:a16="http://schemas.microsoft.com/office/drawing/2014/main" id="{1CCD6D02-3B4F-4267-A4E0-3923376ED63B}"/>
              </a:ext>
            </a:extLst>
          </p:cNvPr>
          <p:cNvPicPr/>
          <p:nvPr/>
        </p:nvPicPr>
        <p:blipFill>
          <a:blip r:embed="rId3"/>
          <a:stretch>
            <a:fillRect/>
          </a:stretch>
        </p:blipFill>
        <p:spPr>
          <a:xfrm>
            <a:off x="7773686" y="3328059"/>
            <a:ext cx="4311310" cy="2041609"/>
          </a:xfrm>
          <a:prstGeom prst="rect">
            <a:avLst/>
          </a:prstGeom>
        </p:spPr>
      </p:pic>
      <p:pic>
        <p:nvPicPr>
          <p:cNvPr id="8" name="Picture 7">
            <a:extLst>
              <a:ext uri="{FF2B5EF4-FFF2-40B4-BE49-F238E27FC236}">
                <a16:creationId xmlns:a16="http://schemas.microsoft.com/office/drawing/2014/main" id="{6C671B78-11CC-47FE-98B1-6CE629922C7A}"/>
              </a:ext>
            </a:extLst>
          </p:cNvPr>
          <p:cNvPicPr/>
          <p:nvPr/>
        </p:nvPicPr>
        <p:blipFill>
          <a:blip r:embed="rId4"/>
          <a:stretch>
            <a:fillRect/>
          </a:stretch>
        </p:blipFill>
        <p:spPr>
          <a:xfrm>
            <a:off x="8550925" y="5516052"/>
            <a:ext cx="3080117" cy="398521"/>
          </a:xfrm>
          <a:prstGeom prst="rect">
            <a:avLst/>
          </a:prstGeom>
        </p:spPr>
      </p:pic>
      <p:pic>
        <p:nvPicPr>
          <p:cNvPr id="10" name="Picture 9">
            <a:extLst>
              <a:ext uri="{FF2B5EF4-FFF2-40B4-BE49-F238E27FC236}">
                <a16:creationId xmlns:a16="http://schemas.microsoft.com/office/drawing/2014/main" id="{6B3D6B2B-A8B6-4F99-96FA-22339FCB960B}"/>
              </a:ext>
            </a:extLst>
          </p:cNvPr>
          <p:cNvPicPr>
            <a:picLocks noChangeAspect="1"/>
          </p:cNvPicPr>
          <p:nvPr/>
        </p:nvPicPr>
        <p:blipFill>
          <a:blip r:embed="rId5"/>
          <a:stretch>
            <a:fillRect/>
          </a:stretch>
        </p:blipFill>
        <p:spPr>
          <a:xfrm>
            <a:off x="4975825" y="3704051"/>
            <a:ext cx="2775998" cy="1812001"/>
          </a:xfrm>
          <a:prstGeom prst="rect">
            <a:avLst/>
          </a:prstGeom>
        </p:spPr>
      </p:pic>
      <p:pic>
        <p:nvPicPr>
          <p:cNvPr id="7" name="Picture 6">
            <a:extLst>
              <a:ext uri="{FF2B5EF4-FFF2-40B4-BE49-F238E27FC236}">
                <a16:creationId xmlns:a16="http://schemas.microsoft.com/office/drawing/2014/main" id="{FECB19C2-A8D1-4D4A-9C15-94AE46C9FA11}"/>
              </a:ext>
            </a:extLst>
          </p:cNvPr>
          <p:cNvPicPr>
            <a:picLocks noChangeAspect="1"/>
          </p:cNvPicPr>
          <p:nvPr/>
        </p:nvPicPr>
        <p:blipFill>
          <a:blip r:embed="rId6"/>
          <a:stretch>
            <a:fillRect/>
          </a:stretch>
        </p:blipFill>
        <p:spPr>
          <a:xfrm>
            <a:off x="4888005" y="256578"/>
            <a:ext cx="7196991" cy="2982778"/>
          </a:xfrm>
          <a:prstGeom prst="rect">
            <a:avLst/>
          </a:prstGeom>
        </p:spPr>
      </p:pic>
      <p:pic>
        <p:nvPicPr>
          <p:cNvPr id="20" name="Picture 19">
            <a:extLst>
              <a:ext uri="{FF2B5EF4-FFF2-40B4-BE49-F238E27FC236}">
                <a16:creationId xmlns:a16="http://schemas.microsoft.com/office/drawing/2014/main" id="{AF7FBA03-F7DC-4F49-B37C-30D778630455}"/>
              </a:ext>
            </a:extLst>
          </p:cNvPr>
          <p:cNvPicPr>
            <a:picLocks noChangeAspect="1"/>
          </p:cNvPicPr>
          <p:nvPr/>
        </p:nvPicPr>
        <p:blipFill>
          <a:blip r:embed="rId7"/>
          <a:stretch>
            <a:fillRect/>
          </a:stretch>
        </p:blipFill>
        <p:spPr>
          <a:xfrm>
            <a:off x="5009059" y="5945596"/>
            <a:ext cx="6276751" cy="823700"/>
          </a:xfrm>
          <a:prstGeom prst="rect">
            <a:avLst/>
          </a:prstGeom>
        </p:spPr>
      </p:pic>
    </p:spTree>
    <p:extLst>
      <p:ext uri="{BB962C8B-B14F-4D97-AF65-F5344CB8AC3E}">
        <p14:creationId xmlns:p14="http://schemas.microsoft.com/office/powerpoint/2010/main" val="29240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 Beer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006222"/>
            <a:ext cx="3740049" cy="4006390"/>
          </a:xfrm>
        </p:spPr>
        <p:txBody>
          <a:bodyPr anchor="t">
            <a:normAutofit/>
          </a:bodyPr>
          <a:lstStyle/>
          <a:p>
            <a:pPr>
              <a:buFont typeface="Wingdings" panose="05000000000000000000" pitchFamily="2" charset="2"/>
              <a:buChar char="§"/>
            </a:pPr>
            <a:r>
              <a:rPr lang="en-US" sz="1800" dirty="0"/>
              <a:t>Researched the internet for the missing data and were able to fill the ABV and IBU</a:t>
            </a:r>
          </a:p>
          <a:p>
            <a:pPr>
              <a:buFont typeface="Wingdings" panose="05000000000000000000" pitchFamily="2" charset="2"/>
              <a:buChar char="§"/>
            </a:pPr>
            <a:r>
              <a:rPr lang="en-US" sz="1800" dirty="0"/>
              <a:t>Searched with the below:</a:t>
            </a:r>
          </a:p>
          <a:p>
            <a:pPr lvl="1">
              <a:buFont typeface="Wingdings" panose="05000000000000000000" pitchFamily="2" charset="2"/>
              <a:buChar char="§"/>
            </a:pPr>
            <a:r>
              <a:rPr lang="en-US" sz="1800" dirty="0"/>
              <a:t>Beer Name</a:t>
            </a:r>
          </a:p>
          <a:p>
            <a:pPr lvl="1">
              <a:buFont typeface="Wingdings" panose="05000000000000000000" pitchFamily="2" charset="2"/>
              <a:buChar char="§"/>
            </a:pPr>
            <a:r>
              <a:rPr lang="en-US" sz="1800" dirty="0"/>
              <a:t>Beer Style</a:t>
            </a:r>
          </a:p>
          <a:p>
            <a:pPr lvl="1">
              <a:buFont typeface="Wingdings" panose="05000000000000000000" pitchFamily="2" charset="2"/>
              <a:buChar char="§"/>
            </a:pPr>
            <a:r>
              <a:rPr lang="en-US" sz="1800" dirty="0"/>
              <a:t>Ounces</a:t>
            </a:r>
          </a:p>
          <a:p>
            <a:pPr>
              <a:buFont typeface="Wingdings" panose="05000000000000000000" pitchFamily="2" charset="2"/>
              <a:buChar char="§"/>
            </a:pPr>
            <a:r>
              <a:rPr lang="en-US" sz="1800" dirty="0"/>
              <a:t>Populated the missing data:</a:t>
            </a:r>
          </a:p>
          <a:p>
            <a:pPr lvl="1">
              <a:buFont typeface="Wingdings" panose="05000000000000000000" pitchFamily="2" charset="2"/>
              <a:buChar char="§"/>
            </a:pPr>
            <a:r>
              <a:rPr lang="en-US" sz="1600" dirty="0"/>
              <a:t>ABV – 62 missing data</a:t>
            </a:r>
          </a:p>
          <a:p>
            <a:pPr lvl="1">
              <a:buFont typeface="Wingdings" panose="05000000000000000000" pitchFamily="2" charset="2"/>
              <a:buChar char="§"/>
            </a:pPr>
            <a:r>
              <a:rPr lang="en-US" sz="1600" dirty="0"/>
              <a:t>IBU – 1005 missing data</a:t>
            </a:r>
          </a:p>
          <a:p>
            <a:pPr lvl="1">
              <a:buFont typeface="Wingdings" panose="05000000000000000000" pitchFamily="2" charset="2"/>
              <a:buChar char="§"/>
            </a:pPr>
            <a:endParaRPr lang="en-US" sz="1600" dirty="0"/>
          </a:p>
        </p:txBody>
      </p:sp>
      <p:pic>
        <p:nvPicPr>
          <p:cNvPr id="11" name="Picture 10">
            <a:extLst>
              <a:ext uri="{FF2B5EF4-FFF2-40B4-BE49-F238E27FC236}">
                <a16:creationId xmlns:a16="http://schemas.microsoft.com/office/drawing/2014/main" id="{E6575AB6-CCA2-4075-8E55-2F0B2D9642B4}"/>
              </a:ext>
            </a:extLst>
          </p:cNvPr>
          <p:cNvPicPr/>
          <p:nvPr/>
        </p:nvPicPr>
        <p:blipFill>
          <a:blip r:embed="rId3"/>
          <a:stretch>
            <a:fillRect/>
          </a:stretch>
        </p:blipFill>
        <p:spPr>
          <a:xfrm>
            <a:off x="5175634" y="5240837"/>
            <a:ext cx="5943600" cy="514985"/>
          </a:xfrm>
          <a:prstGeom prst="rect">
            <a:avLst/>
          </a:prstGeom>
        </p:spPr>
      </p:pic>
      <p:pic>
        <p:nvPicPr>
          <p:cNvPr id="13" name="Picture 12">
            <a:extLst>
              <a:ext uri="{FF2B5EF4-FFF2-40B4-BE49-F238E27FC236}">
                <a16:creationId xmlns:a16="http://schemas.microsoft.com/office/drawing/2014/main" id="{5FF50582-243B-446E-AF9C-3A2504DB434A}"/>
              </a:ext>
            </a:extLst>
          </p:cNvPr>
          <p:cNvPicPr/>
          <p:nvPr/>
        </p:nvPicPr>
        <p:blipFill>
          <a:blip r:embed="rId4"/>
          <a:stretch>
            <a:fillRect/>
          </a:stretch>
        </p:blipFill>
        <p:spPr>
          <a:xfrm>
            <a:off x="8447536" y="3047668"/>
            <a:ext cx="3625203" cy="2131817"/>
          </a:xfrm>
          <a:prstGeom prst="rect">
            <a:avLst/>
          </a:prstGeom>
        </p:spPr>
      </p:pic>
      <p:pic>
        <p:nvPicPr>
          <p:cNvPr id="5" name="Picture 4">
            <a:extLst>
              <a:ext uri="{FF2B5EF4-FFF2-40B4-BE49-F238E27FC236}">
                <a16:creationId xmlns:a16="http://schemas.microsoft.com/office/drawing/2014/main" id="{CB54211B-9418-48F6-BAEB-A81D6A20282A}"/>
              </a:ext>
            </a:extLst>
          </p:cNvPr>
          <p:cNvPicPr>
            <a:picLocks noChangeAspect="1"/>
          </p:cNvPicPr>
          <p:nvPr/>
        </p:nvPicPr>
        <p:blipFill>
          <a:blip r:embed="rId5"/>
          <a:stretch>
            <a:fillRect/>
          </a:stretch>
        </p:blipFill>
        <p:spPr>
          <a:xfrm>
            <a:off x="4888004" y="242190"/>
            <a:ext cx="7174293" cy="2777553"/>
          </a:xfrm>
          <a:prstGeom prst="rect">
            <a:avLst/>
          </a:prstGeom>
        </p:spPr>
      </p:pic>
      <p:pic>
        <p:nvPicPr>
          <p:cNvPr id="9" name="Picture 8">
            <a:extLst>
              <a:ext uri="{FF2B5EF4-FFF2-40B4-BE49-F238E27FC236}">
                <a16:creationId xmlns:a16="http://schemas.microsoft.com/office/drawing/2014/main" id="{14338A07-AAE7-4813-B426-5DB5CB15603A}"/>
              </a:ext>
            </a:extLst>
          </p:cNvPr>
          <p:cNvPicPr>
            <a:picLocks noChangeAspect="1"/>
          </p:cNvPicPr>
          <p:nvPr/>
        </p:nvPicPr>
        <p:blipFill>
          <a:blip r:embed="rId6"/>
          <a:stretch>
            <a:fillRect/>
          </a:stretch>
        </p:blipFill>
        <p:spPr>
          <a:xfrm>
            <a:off x="4888004" y="3135071"/>
            <a:ext cx="3595216" cy="1869637"/>
          </a:xfrm>
          <a:prstGeom prst="rect">
            <a:avLst/>
          </a:prstGeom>
        </p:spPr>
      </p:pic>
      <p:pic>
        <p:nvPicPr>
          <p:cNvPr id="18" name="Picture 17">
            <a:extLst>
              <a:ext uri="{FF2B5EF4-FFF2-40B4-BE49-F238E27FC236}">
                <a16:creationId xmlns:a16="http://schemas.microsoft.com/office/drawing/2014/main" id="{16748518-F65A-498F-B82F-D685370377EB}"/>
              </a:ext>
            </a:extLst>
          </p:cNvPr>
          <p:cNvPicPr/>
          <p:nvPr/>
        </p:nvPicPr>
        <p:blipFill>
          <a:blip r:embed="rId7"/>
          <a:stretch>
            <a:fillRect/>
          </a:stretch>
        </p:blipFill>
        <p:spPr>
          <a:xfrm>
            <a:off x="4949967" y="5871150"/>
            <a:ext cx="6781589" cy="847419"/>
          </a:xfrm>
          <a:prstGeom prst="rect">
            <a:avLst/>
          </a:prstGeom>
        </p:spPr>
      </p:pic>
    </p:spTree>
    <p:extLst>
      <p:ext uri="{BB962C8B-B14F-4D97-AF65-F5344CB8AC3E}">
        <p14:creationId xmlns:p14="http://schemas.microsoft.com/office/powerpoint/2010/main" val="182685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66026"/>
            <a:ext cx="3740049" cy="3846586"/>
          </a:xfrm>
        </p:spPr>
        <p:txBody>
          <a:bodyPr anchor="t">
            <a:normAutofit/>
          </a:bodyPr>
          <a:lstStyle/>
          <a:p>
            <a:pPr>
              <a:buFont typeface="Wingdings" panose="05000000000000000000" pitchFamily="2" charset="2"/>
              <a:buChar char="§"/>
            </a:pPr>
            <a:r>
              <a:rPr lang="en-US" sz="1800" dirty="0"/>
              <a:t>The Brewery dataset has 558  records with 4 variables providing more information on the different Breweries across the states of US</a:t>
            </a:r>
          </a:p>
          <a:p>
            <a:pPr>
              <a:buFont typeface="Wingdings" panose="05000000000000000000" pitchFamily="2" charset="2"/>
              <a:buChar char="§"/>
            </a:pPr>
            <a:r>
              <a:rPr lang="en-US" sz="1800" dirty="0"/>
              <a:t>Initial Analysis shows that the State data has white spaces on the left </a:t>
            </a:r>
          </a:p>
        </p:txBody>
      </p:sp>
      <p:pic>
        <p:nvPicPr>
          <p:cNvPr id="5" name="Picture 4">
            <a:extLst>
              <a:ext uri="{FF2B5EF4-FFF2-40B4-BE49-F238E27FC236}">
                <a16:creationId xmlns:a16="http://schemas.microsoft.com/office/drawing/2014/main" id="{130330C7-FF66-4902-B0E2-17CB51FF650D}"/>
              </a:ext>
            </a:extLst>
          </p:cNvPr>
          <p:cNvPicPr>
            <a:picLocks noChangeAspect="1"/>
          </p:cNvPicPr>
          <p:nvPr/>
        </p:nvPicPr>
        <p:blipFill>
          <a:blip r:embed="rId3"/>
          <a:stretch>
            <a:fillRect/>
          </a:stretch>
        </p:blipFill>
        <p:spPr>
          <a:xfrm>
            <a:off x="4888005" y="254838"/>
            <a:ext cx="7159557" cy="2689400"/>
          </a:xfrm>
          <a:prstGeom prst="rect">
            <a:avLst/>
          </a:prstGeom>
        </p:spPr>
      </p:pic>
      <p:pic>
        <p:nvPicPr>
          <p:cNvPr id="13" name="Picture 12">
            <a:extLst>
              <a:ext uri="{FF2B5EF4-FFF2-40B4-BE49-F238E27FC236}">
                <a16:creationId xmlns:a16="http://schemas.microsoft.com/office/drawing/2014/main" id="{7DA8D29B-CB8B-4A88-B659-6380E387A463}"/>
              </a:ext>
            </a:extLst>
          </p:cNvPr>
          <p:cNvPicPr>
            <a:picLocks noChangeAspect="1"/>
          </p:cNvPicPr>
          <p:nvPr/>
        </p:nvPicPr>
        <p:blipFill>
          <a:blip r:embed="rId4"/>
          <a:stretch>
            <a:fillRect/>
          </a:stretch>
        </p:blipFill>
        <p:spPr>
          <a:xfrm>
            <a:off x="5000069" y="2815261"/>
            <a:ext cx="4139228" cy="955135"/>
          </a:xfrm>
          <a:prstGeom prst="rect">
            <a:avLst/>
          </a:prstGeom>
        </p:spPr>
      </p:pic>
      <p:pic>
        <p:nvPicPr>
          <p:cNvPr id="15" name="Picture 14">
            <a:extLst>
              <a:ext uri="{FF2B5EF4-FFF2-40B4-BE49-F238E27FC236}">
                <a16:creationId xmlns:a16="http://schemas.microsoft.com/office/drawing/2014/main" id="{CB33D89B-8A50-4D0A-A1AF-2F0B67F7AAAB}"/>
              </a:ext>
            </a:extLst>
          </p:cNvPr>
          <p:cNvPicPr>
            <a:picLocks noChangeAspect="1"/>
          </p:cNvPicPr>
          <p:nvPr/>
        </p:nvPicPr>
        <p:blipFill>
          <a:blip r:embed="rId5"/>
          <a:stretch>
            <a:fillRect/>
          </a:stretch>
        </p:blipFill>
        <p:spPr>
          <a:xfrm>
            <a:off x="5000069" y="4065277"/>
            <a:ext cx="4085141" cy="821446"/>
          </a:xfrm>
          <a:prstGeom prst="rect">
            <a:avLst/>
          </a:prstGeom>
        </p:spPr>
      </p:pic>
      <p:pic>
        <p:nvPicPr>
          <p:cNvPr id="19" name="Picture 18">
            <a:extLst>
              <a:ext uri="{FF2B5EF4-FFF2-40B4-BE49-F238E27FC236}">
                <a16:creationId xmlns:a16="http://schemas.microsoft.com/office/drawing/2014/main" id="{474B4548-8A2F-420A-BA69-CD1009187695}"/>
              </a:ext>
            </a:extLst>
          </p:cNvPr>
          <p:cNvPicPr/>
          <p:nvPr/>
        </p:nvPicPr>
        <p:blipFill>
          <a:blip r:embed="rId6"/>
          <a:stretch>
            <a:fillRect/>
          </a:stretch>
        </p:blipFill>
        <p:spPr>
          <a:xfrm>
            <a:off x="5164800" y="5181604"/>
            <a:ext cx="2666365" cy="431800"/>
          </a:xfrm>
          <a:prstGeom prst="rect">
            <a:avLst/>
          </a:prstGeom>
        </p:spPr>
      </p:pic>
      <p:pic>
        <p:nvPicPr>
          <p:cNvPr id="21" name="Picture 20">
            <a:extLst>
              <a:ext uri="{FF2B5EF4-FFF2-40B4-BE49-F238E27FC236}">
                <a16:creationId xmlns:a16="http://schemas.microsoft.com/office/drawing/2014/main" id="{6AF80DE9-68C0-4685-BCDC-3AF18E8C0ABA}"/>
              </a:ext>
            </a:extLst>
          </p:cNvPr>
          <p:cNvPicPr/>
          <p:nvPr/>
        </p:nvPicPr>
        <p:blipFill>
          <a:blip r:embed="rId7"/>
          <a:stretch>
            <a:fillRect/>
          </a:stretch>
        </p:blipFill>
        <p:spPr>
          <a:xfrm>
            <a:off x="9085210" y="3601858"/>
            <a:ext cx="2918297" cy="2428251"/>
          </a:xfrm>
          <a:prstGeom prst="rect">
            <a:avLst/>
          </a:prstGeom>
        </p:spPr>
      </p:pic>
    </p:spTree>
    <p:extLst>
      <p:ext uri="{BB962C8B-B14F-4D97-AF65-F5344CB8AC3E}">
        <p14:creationId xmlns:p14="http://schemas.microsoft.com/office/powerpoint/2010/main" val="343329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925046"/>
          </a:xfrm>
        </p:spPr>
        <p:txBody>
          <a:bodyPr anchor="ctr">
            <a:normAutofit/>
          </a:bodyPr>
          <a:lstStyle/>
          <a:p>
            <a:pPr algn="l"/>
            <a:r>
              <a:rPr lang="en-US" sz="2800" dirty="0"/>
              <a:t>EDA: Breweries Summary </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652408"/>
            <a:ext cx="3740049" cy="3360203"/>
          </a:xfrm>
        </p:spPr>
        <p:txBody>
          <a:bodyPr anchor="t">
            <a:normAutofit/>
          </a:bodyPr>
          <a:lstStyle/>
          <a:p>
            <a:pPr>
              <a:buFont typeface="Wingdings" panose="05000000000000000000" pitchFamily="2" charset="2"/>
              <a:buChar char="§"/>
            </a:pPr>
            <a:r>
              <a:rPr lang="en-US" sz="1800" dirty="0"/>
              <a:t>Used </a:t>
            </a:r>
            <a:r>
              <a:rPr lang="en-US" sz="1800" dirty="0" err="1"/>
              <a:t>str_trim</a:t>
            </a:r>
            <a:r>
              <a:rPr lang="en-US" sz="1800" dirty="0"/>
              <a:t> function to replace the whitespaces</a:t>
            </a:r>
          </a:p>
          <a:p>
            <a:pPr>
              <a:buFont typeface="Wingdings" panose="05000000000000000000" pitchFamily="2" charset="2"/>
              <a:buChar char="§"/>
            </a:pPr>
            <a:r>
              <a:rPr lang="en-US" sz="1800" dirty="0"/>
              <a:t>The dataset is ready to be merged with any dataset</a:t>
            </a:r>
          </a:p>
        </p:txBody>
      </p:sp>
      <p:pic>
        <p:nvPicPr>
          <p:cNvPr id="5" name="Picture 4">
            <a:extLst>
              <a:ext uri="{FF2B5EF4-FFF2-40B4-BE49-F238E27FC236}">
                <a16:creationId xmlns:a16="http://schemas.microsoft.com/office/drawing/2014/main" id="{C29E3782-4FDD-4D12-9421-941365B0BFFE}"/>
              </a:ext>
            </a:extLst>
          </p:cNvPr>
          <p:cNvPicPr>
            <a:picLocks noChangeAspect="1"/>
          </p:cNvPicPr>
          <p:nvPr/>
        </p:nvPicPr>
        <p:blipFill>
          <a:blip r:embed="rId3"/>
          <a:stretch>
            <a:fillRect/>
          </a:stretch>
        </p:blipFill>
        <p:spPr>
          <a:xfrm>
            <a:off x="4949969" y="264885"/>
            <a:ext cx="6990945" cy="927604"/>
          </a:xfrm>
          <a:prstGeom prst="rect">
            <a:avLst/>
          </a:prstGeom>
        </p:spPr>
      </p:pic>
      <p:pic>
        <p:nvPicPr>
          <p:cNvPr id="9" name="Picture 8">
            <a:extLst>
              <a:ext uri="{FF2B5EF4-FFF2-40B4-BE49-F238E27FC236}">
                <a16:creationId xmlns:a16="http://schemas.microsoft.com/office/drawing/2014/main" id="{864D59D6-C82F-43C0-9766-D7A482CD74AD}"/>
              </a:ext>
            </a:extLst>
          </p:cNvPr>
          <p:cNvPicPr>
            <a:picLocks noChangeAspect="1"/>
          </p:cNvPicPr>
          <p:nvPr/>
        </p:nvPicPr>
        <p:blipFill>
          <a:blip r:embed="rId4"/>
          <a:stretch>
            <a:fillRect/>
          </a:stretch>
        </p:blipFill>
        <p:spPr>
          <a:xfrm>
            <a:off x="4896163" y="5134009"/>
            <a:ext cx="3397371" cy="927604"/>
          </a:xfrm>
          <a:prstGeom prst="rect">
            <a:avLst/>
          </a:prstGeom>
        </p:spPr>
      </p:pic>
      <p:pic>
        <p:nvPicPr>
          <p:cNvPr id="13" name="Picture 12">
            <a:extLst>
              <a:ext uri="{FF2B5EF4-FFF2-40B4-BE49-F238E27FC236}">
                <a16:creationId xmlns:a16="http://schemas.microsoft.com/office/drawing/2014/main" id="{DA7C42E7-5743-45BD-9D4B-F0BC242FA835}"/>
              </a:ext>
            </a:extLst>
          </p:cNvPr>
          <p:cNvPicPr>
            <a:picLocks noChangeAspect="1"/>
          </p:cNvPicPr>
          <p:nvPr/>
        </p:nvPicPr>
        <p:blipFill>
          <a:blip r:embed="rId5"/>
          <a:stretch>
            <a:fillRect/>
          </a:stretch>
        </p:blipFill>
        <p:spPr>
          <a:xfrm>
            <a:off x="4924748" y="1185598"/>
            <a:ext cx="7086389" cy="3027698"/>
          </a:xfrm>
          <a:prstGeom prst="rect">
            <a:avLst/>
          </a:prstGeom>
        </p:spPr>
      </p:pic>
      <p:pic>
        <p:nvPicPr>
          <p:cNvPr id="15" name="Picture 14">
            <a:extLst>
              <a:ext uri="{FF2B5EF4-FFF2-40B4-BE49-F238E27FC236}">
                <a16:creationId xmlns:a16="http://schemas.microsoft.com/office/drawing/2014/main" id="{508426F0-2E16-41BD-AFF1-F0A96D6DBA9A}"/>
              </a:ext>
            </a:extLst>
          </p:cNvPr>
          <p:cNvPicPr>
            <a:picLocks noChangeAspect="1"/>
          </p:cNvPicPr>
          <p:nvPr/>
        </p:nvPicPr>
        <p:blipFill>
          <a:blip r:embed="rId6"/>
          <a:stretch>
            <a:fillRect/>
          </a:stretch>
        </p:blipFill>
        <p:spPr>
          <a:xfrm>
            <a:off x="5004960" y="4270053"/>
            <a:ext cx="2916466" cy="485572"/>
          </a:xfrm>
          <a:prstGeom prst="rect">
            <a:avLst/>
          </a:prstGeom>
        </p:spPr>
      </p:pic>
      <p:pic>
        <p:nvPicPr>
          <p:cNvPr id="17" name="Picture 16">
            <a:extLst>
              <a:ext uri="{FF2B5EF4-FFF2-40B4-BE49-F238E27FC236}">
                <a16:creationId xmlns:a16="http://schemas.microsoft.com/office/drawing/2014/main" id="{473E57DF-9BF8-4EAD-BDAE-C78B8937C025}"/>
              </a:ext>
            </a:extLst>
          </p:cNvPr>
          <p:cNvPicPr>
            <a:picLocks noChangeAspect="1"/>
          </p:cNvPicPr>
          <p:nvPr/>
        </p:nvPicPr>
        <p:blipFill>
          <a:blip r:embed="rId7"/>
          <a:stretch>
            <a:fillRect/>
          </a:stretch>
        </p:blipFill>
        <p:spPr>
          <a:xfrm>
            <a:off x="8248045" y="4213296"/>
            <a:ext cx="3853523" cy="2347549"/>
          </a:xfrm>
          <a:prstGeom prst="rect">
            <a:avLst/>
          </a:prstGeom>
        </p:spPr>
      </p:pic>
    </p:spTree>
    <p:extLst>
      <p:ext uri="{BB962C8B-B14F-4D97-AF65-F5344CB8AC3E}">
        <p14:creationId xmlns:p14="http://schemas.microsoft.com/office/powerpoint/2010/main" val="32749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a:t>Breweries by State</a:t>
            </a:r>
            <a:endParaRPr lang="en-US" sz="2800" dirty="0"/>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114145"/>
            <a:ext cx="3740049" cy="3898466"/>
          </a:xfrm>
        </p:spPr>
        <p:txBody>
          <a:bodyPr anchor="t">
            <a:normAutofit/>
          </a:bodyPr>
          <a:lstStyle/>
          <a:p>
            <a:pPr>
              <a:buFont typeface="Wingdings" panose="05000000000000000000" pitchFamily="2" charset="2"/>
              <a:buChar char="§"/>
            </a:pPr>
            <a:r>
              <a:rPr lang="en-US" sz="1800" dirty="0"/>
              <a:t>Colorado is the state with the largest number of breweries</a:t>
            </a:r>
          </a:p>
          <a:p>
            <a:pPr>
              <a:buFont typeface="Wingdings" panose="05000000000000000000" pitchFamily="2" charset="2"/>
              <a:buChar char="§"/>
            </a:pPr>
            <a:r>
              <a:rPr lang="en-US" sz="1800" dirty="0"/>
              <a:t>California, Michigan, Oregon, Texas and Pennsylvania are the states with the next largest breweries after Colorado</a:t>
            </a:r>
          </a:p>
          <a:p>
            <a:pPr>
              <a:buFont typeface="Wingdings" panose="05000000000000000000" pitchFamily="2" charset="2"/>
              <a:buChar char="§"/>
            </a:pPr>
            <a:r>
              <a:rPr lang="en-US" sz="1800" dirty="0"/>
              <a:t>West Virginia, South Dakota, North Dakota, Nevada and DC are the states with the least breweries</a:t>
            </a:r>
          </a:p>
        </p:txBody>
      </p:sp>
      <p:pic>
        <p:nvPicPr>
          <p:cNvPr id="9" name="Picture 8">
            <a:extLst>
              <a:ext uri="{FF2B5EF4-FFF2-40B4-BE49-F238E27FC236}">
                <a16:creationId xmlns:a16="http://schemas.microsoft.com/office/drawing/2014/main" id="{151F0B65-3F14-4FF9-ACFF-19450D8AEA6A}"/>
              </a:ext>
            </a:extLst>
          </p:cNvPr>
          <p:cNvPicPr>
            <a:picLocks noChangeAspect="1"/>
          </p:cNvPicPr>
          <p:nvPr/>
        </p:nvPicPr>
        <p:blipFill>
          <a:blip r:embed="rId3"/>
          <a:stretch>
            <a:fillRect/>
          </a:stretch>
        </p:blipFill>
        <p:spPr>
          <a:xfrm>
            <a:off x="4815945" y="81547"/>
            <a:ext cx="7303995" cy="3165895"/>
          </a:xfrm>
          <a:prstGeom prst="rect">
            <a:avLst/>
          </a:prstGeom>
        </p:spPr>
      </p:pic>
      <p:pic>
        <p:nvPicPr>
          <p:cNvPr id="17" name="Picture 16">
            <a:extLst>
              <a:ext uri="{FF2B5EF4-FFF2-40B4-BE49-F238E27FC236}">
                <a16:creationId xmlns:a16="http://schemas.microsoft.com/office/drawing/2014/main" id="{D587FFB6-EADC-48F3-AAB3-40942FD510BF}"/>
              </a:ext>
            </a:extLst>
          </p:cNvPr>
          <p:cNvPicPr>
            <a:picLocks noChangeAspect="1"/>
          </p:cNvPicPr>
          <p:nvPr/>
        </p:nvPicPr>
        <p:blipFill>
          <a:blip r:embed="rId4"/>
          <a:stretch>
            <a:fillRect/>
          </a:stretch>
        </p:blipFill>
        <p:spPr>
          <a:xfrm>
            <a:off x="4815946" y="3247442"/>
            <a:ext cx="4528079" cy="3443287"/>
          </a:xfrm>
          <a:prstGeom prst="rect">
            <a:avLst/>
          </a:prstGeom>
        </p:spPr>
      </p:pic>
      <p:pic>
        <p:nvPicPr>
          <p:cNvPr id="23" name="Picture 22">
            <a:extLst>
              <a:ext uri="{FF2B5EF4-FFF2-40B4-BE49-F238E27FC236}">
                <a16:creationId xmlns:a16="http://schemas.microsoft.com/office/drawing/2014/main" id="{2808941C-B78A-4125-88F1-C6345AF15FB0}"/>
              </a:ext>
            </a:extLst>
          </p:cNvPr>
          <p:cNvPicPr>
            <a:picLocks noChangeAspect="1"/>
          </p:cNvPicPr>
          <p:nvPr/>
        </p:nvPicPr>
        <p:blipFill>
          <a:blip r:embed="rId5"/>
          <a:stretch>
            <a:fillRect/>
          </a:stretch>
        </p:blipFill>
        <p:spPr>
          <a:xfrm>
            <a:off x="9344025" y="3247442"/>
            <a:ext cx="2743474" cy="1674930"/>
          </a:xfrm>
          <a:prstGeom prst="rect">
            <a:avLst/>
          </a:prstGeom>
        </p:spPr>
      </p:pic>
      <p:pic>
        <p:nvPicPr>
          <p:cNvPr id="20" name="Picture 19">
            <a:extLst>
              <a:ext uri="{FF2B5EF4-FFF2-40B4-BE49-F238E27FC236}">
                <a16:creationId xmlns:a16="http://schemas.microsoft.com/office/drawing/2014/main" id="{481EA06E-EDE0-40CA-B239-D918C229AAC3}"/>
              </a:ext>
            </a:extLst>
          </p:cNvPr>
          <p:cNvPicPr>
            <a:picLocks noChangeAspect="1"/>
          </p:cNvPicPr>
          <p:nvPr/>
        </p:nvPicPr>
        <p:blipFill>
          <a:blip r:embed="rId6"/>
          <a:stretch>
            <a:fillRect/>
          </a:stretch>
        </p:blipFill>
        <p:spPr>
          <a:xfrm>
            <a:off x="9376466" y="5003918"/>
            <a:ext cx="2743474" cy="1772536"/>
          </a:xfrm>
          <a:prstGeom prst="rect">
            <a:avLst/>
          </a:prstGeom>
        </p:spPr>
      </p:pic>
    </p:spTree>
    <p:extLst>
      <p:ext uri="{BB962C8B-B14F-4D97-AF65-F5344CB8AC3E}">
        <p14:creationId xmlns:p14="http://schemas.microsoft.com/office/powerpoint/2010/main" val="39676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937B60-C2A4-4355-B030-955C17BBDEE3}"/>
              </a:ext>
            </a:extLst>
          </p:cNvPr>
          <p:cNvSpPr>
            <a:spLocks noGrp="1"/>
          </p:cNvSpPr>
          <p:nvPr>
            <p:ph type="title"/>
          </p:nvPr>
        </p:nvSpPr>
        <p:spPr>
          <a:xfrm>
            <a:off x="1021257" y="845388"/>
            <a:ext cx="3488957" cy="808314"/>
          </a:xfrm>
        </p:spPr>
        <p:txBody>
          <a:bodyPr anchor="ctr">
            <a:normAutofit/>
          </a:bodyPr>
          <a:lstStyle/>
          <a:p>
            <a:pPr algn="l"/>
            <a:r>
              <a:rPr lang="en-US" sz="2800" dirty="0"/>
              <a:t>Merge the Dataset</a:t>
            </a:r>
          </a:p>
        </p:txBody>
      </p:sp>
      <p:sp>
        <p:nvSpPr>
          <p:cNvPr id="3" name="Content Placeholder 2">
            <a:extLst>
              <a:ext uri="{FF2B5EF4-FFF2-40B4-BE49-F238E27FC236}">
                <a16:creationId xmlns:a16="http://schemas.microsoft.com/office/drawing/2014/main" id="{0C677FD1-06E1-4E0C-9D01-CA9A6308CC1D}"/>
              </a:ext>
            </a:extLst>
          </p:cNvPr>
          <p:cNvSpPr>
            <a:spLocks noGrp="1"/>
          </p:cNvSpPr>
          <p:nvPr>
            <p:ph idx="1"/>
          </p:nvPr>
        </p:nvSpPr>
        <p:spPr>
          <a:xfrm>
            <a:off x="849549" y="2263302"/>
            <a:ext cx="3740049" cy="3749309"/>
          </a:xfrm>
        </p:spPr>
        <p:txBody>
          <a:bodyPr anchor="t">
            <a:normAutofit/>
          </a:bodyPr>
          <a:lstStyle/>
          <a:p>
            <a:pPr>
              <a:buFont typeface="Wingdings" panose="05000000000000000000" pitchFamily="2" charset="2"/>
              <a:buChar char="§"/>
            </a:pPr>
            <a:r>
              <a:rPr lang="en-US" sz="1800" dirty="0"/>
              <a:t>The dataset Beers and Breweries have been merged on </a:t>
            </a:r>
            <a:r>
              <a:rPr lang="en-US" sz="1800" dirty="0" err="1"/>
              <a:t>Brew_ID</a:t>
            </a:r>
            <a:endParaRPr lang="en-US" sz="1800" dirty="0"/>
          </a:p>
          <a:p>
            <a:pPr>
              <a:buFont typeface="Wingdings" panose="05000000000000000000" pitchFamily="2" charset="2"/>
              <a:buChar char="§"/>
            </a:pPr>
            <a:r>
              <a:rPr lang="en-US" sz="1800" dirty="0"/>
              <a:t>The columns </a:t>
            </a:r>
            <a:r>
              <a:rPr lang="en-US" sz="1800" dirty="0" err="1"/>
              <a:t>Brewery_ID</a:t>
            </a:r>
            <a:r>
              <a:rPr lang="en-US" sz="1800" dirty="0"/>
              <a:t> has been renamed to be in sync with the Brewery dataset</a:t>
            </a:r>
          </a:p>
          <a:p>
            <a:pPr>
              <a:buFont typeface="Wingdings" panose="05000000000000000000" pitchFamily="2" charset="2"/>
              <a:buChar char="§"/>
            </a:pPr>
            <a:r>
              <a:rPr lang="en-US" sz="1800" dirty="0"/>
              <a:t>The columns Name on both Beer and Brewery dataset has been updated to </a:t>
            </a:r>
            <a:r>
              <a:rPr lang="en-US" sz="1800" dirty="0" err="1"/>
              <a:t>Brew_Name</a:t>
            </a:r>
            <a:r>
              <a:rPr lang="en-US" sz="1800" dirty="0"/>
              <a:t> and </a:t>
            </a:r>
            <a:r>
              <a:rPr lang="en-US" sz="1800" dirty="0" err="1"/>
              <a:t>Beer_Name</a:t>
            </a:r>
            <a:r>
              <a:rPr lang="en-US" sz="1800" dirty="0"/>
              <a:t> to ensure we have unique columns</a:t>
            </a:r>
          </a:p>
        </p:txBody>
      </p:sp>
      <p:sp>
        <p:nvSpPr>
          <p:cNvPr id="12" name="TextBox 11">
            <a:extLst>
              <a:ext uri="{FF2B5EF4-FFF2-40B4-BE49-F238E27FC236}">
                <a16:creationId xmlns:a16="http://schemas.microsoft.com/office/drawing/2014/main" id="{5E40149D-D4E6-490A-BC49-BFC33718920A}"/>
              </a:ext>
            </a:extLst>
          </p:cNvPr>
          <p:cNvSpPr txBox="1"/>
          <p:nvPr/>
        </p:nvSpPr>
        <p:spPr>
          <a:xfrm>
            <a:off x="4949969" y="363166"/>
            <a:ext cx="2144738" cy="369332"/>
          </a:xfrm>
          <a:prstGeom prst="rect">
            <a:avLst/>
          </a:prstGeom>
          <a:noFill/>
        </p:spPr>
        <p:txBody>
          <a:bodyPr wrap="square" rtlCol="0">
            <a:spAutoFit/>
          </a:bodyPr>
          <a:lstStyle/>
          <a:p>
            <a:r>
              <a:rPr lang="en-US" dirty="0">
                <a:solidFill>
                  <a:schemeClr val="bg1"/>
                </a:solidFill>
              </a:rPr>
              <a:t>Top06 records</a:t>
            </a:r>
          </a:p>
        </p:txBody>
      </p:sp>
      <p:sp>
        <p:nvSpPr>
          <p:cNvPr id="15" name="TextBox 14">
            <a:extLst>
              <a:ext uri="{FF2B5EF4-FFF2-40B4-BE49-F238E27FC236}">
                <a16:creationId xmlns:a16="http://schemas.microsoft.com/office/drawing/2014/main" id="{7BFD8003-9821-472D-8743-AA676C9D4F05}"/>
              </a:ext>
            </a:extLst>
          </p:cNvPr>
          <p:cNvSpPr txBox="1"/>
          <p:nvPr/>
        </p:nvSpPr>
        <p:spPr>
          <a:xfrm>
            <a:off x="4915593" y="2983281"/>
            <a:ext cx="2144738" cy="369332"/>
          </a:xfrm>
          <a:prstGeom prst="rect">
            <a:avLst/>
          </a:prstGeom>
          <a:noFill/>
        </p:spPr>
        <p:txBody>
          <a:bodyPr wrap="square" rtlCol="0">
            <a:spAutoFit/>
          </a:bodyPr>
          <a:lstStyle/>
          <a:p>
            <a:r>
              <a:rPr lang="en-US" dirty="0">
                <a:solidFill>
                  <a:schemeClr val="bg1"/>
                </a:solidFill>
              </a:rPr>
              <a:t>Bottom06 records</a:t>
            </a:r>
          </a:p>
        </p:txBody>
      </p:sp>
      <p:pic>
        <p:nvPicPr>
          <p:cNvPr id="5" name="Picture 4">
            <a:extLst>
              <a:ext uri="{FF2B5EF4-FFF2-40B4-BE49-F238E27FC236}">
                <a16:creationId xmlns:a16="http://schemas.microsoft.com/office/drawing/2014/main" id="{D9DF4A69-7326-4CA6-A638-B6CA79E054DF}"/>
              </a:ext>
            </a:extLst>
          </p:cNvPr>
          <p:cNvPicPr>
            <a:picLocks noChangeAspect="1"/>
          </p:cNvPicPr>
          <p:nvPr/>
        </p:nvPicPr>
        <p:blipFill>
          <a:blip r:embed="rId3"/>
          <a:stretch>
            <a:fillRect/>
          </a:stretch>
        </p:blipFill>
        <p:spPr>
          <a:xfrm>
            <a:off x="4967389" y="953580"/>
            <a:ext cx="6979078" cy="1501753"/>
          </a:xfrm>
          <a:prstGeom prst="rect">
            <a:avLst/>
          </a:prstGeom>
        </p:spPr>
      </p:pic>
      <p:pic>
        <p:nvPicPr>
          <p:cNvPr id="7" name="Picture 6">
            <a:extLst>
              <a:ext uri="{FF2B5EF4-FFF2-40B4-BE49-F238E27FC236}">
                <a16:creationId xmlns:a16="http://schemas.microsoft.com/office/drawing/2014/main" id="{64209E1C-127E-4E17-8132-3250C85999E9}"/>
              </a:ext>
            </a:extLst>
          </p:cNvPr>
          <p:cNvPicPr>
            <a:picLocks noChangeAspect="1"/>
          </p:cNvPicPr>
          <p:nvPr/>
        </p:nvPicPr>
        <p:blipFill>
          <a:blip r:embed="rId4"/>
          <a:stretch>
            <a:fillRect/>
          </a:stretch>
        </p:blipFill>
        <p:spPr>
          <a:xfrm>
            <a:off x="4915593" y="3552944"/>
            <a:ext cx="6979078" cy="1416720"/>
          </a:xfrm>
          <a:prstGeom prst="rect">
            <a:avLst/>
          </a:prstGeom>
        </p:spPr>
      </p:pic>
    </p:spTree>
    <p:extLst>
      <p:ext uri="{BB962C8B-B14F-4D97-AF65-F5344CB8AC3E}">
        <p14:creationId xmlns:p14="http://schemas.microsoft.com/office/powerpoint/2010/main" val="3823566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TM02892315[[fn=Wisp]]</Template>
  <TotalTime>7438</TotalTime>
  <Words>1532</Words>
  <Application>Microsoft Office PowerPoint</Application>
  <PresentationFormat>Widescreen</PresentationFormat>
  <Paragraphs>136</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Goudy Old Style</vt:lpstr>
      <vt:lpstr>Wingdings</vt:lpstr>
      <vt:lpstr>Wingdings 2</vt:lpstr>
      <vt:lpstr>SlateVTI</vt:lpstr>
      <vt:lpstr>MSDS 6306: Doing Data Science - Case Study 01  US Craft Beers and Breweries Analysis   </vt:lpstr>
      <vt:lpstr>Introduction</vt:lpstr>
      <vt:lpstr>Dataset Analysis</vt:lpstr>
      <vt:lpstr>Beer Summary </vt:lpstr>
      <vt:lpstr>EDA : Beer Summary </vt:lpstr>
      <vt:lpstr>Breweries Summary </vt:lpstr>
      <vt:lpstr>EDA: Breweries Summary </vt:lpstr>
      <vt:lpstr>Breweries by State</vt:lpstr>
      <vt:lpstr>Merge the Dataset</vt:lpstr>
      <vt:lpstr>IBU &amp; ABV per State</vt:lpstr>
      <vt:lpstr>IBU &amp; ABV per State</vt:lpstr>
      <vt:lpstr>ABV Summary Stats</vt:lpstr>
      <vt:lpstr>IBU Vs ABV</vt:lpstr>
      <vt:lpstr>KNN</vt:lpstr>
      <vt:lpstr>K Nearest Neighbors (k-NN)</vt:lpstr>
      <vt:lpstr>Naïve Bayes (NB)</vt:lpstr>
      <vt:lpstr>Naïve Bayes (NB)</vt:lpstr>
      <vt:lpstr>Conclusion</vt:lpstr>
      <vt:lpstr>Inference</vt:lpstr>
      <vt:lpstr>Recommendation</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Sowmya Mani</dc:creator>
  <cp:lastModifiedBy>Sowmya Mani</cp:lastModifiedBy>
  <cp:revision>276</cp:revision>
  <dcterms:created xsi:type="dcterms:W3CDTF">2021-02-22T01:05:19Z</dcterms:created>
  <dcterms:modified xsi:type="dcterms:W3CDTF">2021-03-06T04:04:16Z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